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91" r:id="rId2"/>
    <p:sldId id="263" r:id="rId3"/>
    <p:sldId id="265" r:id="rId4"/>
    <p:sldId id="267" r:id="rId5"/>
    <p:sldId id="298" r:id="rId6"/>
    <p:sldId id="338" r:id="rId7"/>
    <p:sldId id="381" r:id="rId8"/>
    <p:sldId id="382" r:id="rId9"/>
    <p:sldId id="378" r:id="rId10"/>
    <p:sldId id="379" r:id="rId11"/>
    <p:sldId id="380" r:id="rId12"/>
    <p:sldId id="383" r:id="rId13"/>
    <p:sldId id="384" r:id="rId14"/>
    <p:sldId id="391" r:id="rId15"/>
    <p:sldId id="385" r:id="rId16"/>
    <p:sldId id="387" r:id="rId17"/>
    <p:sldId id="386" r:id="rId18"/>
    <p:sldId id="423" r:id="rId19"/>
    <p:sldId id="388" r:id="rId20"/>
    <p:sldId id="392" r:id="rId21"/>
    <p:sldId id="394" r:id="rId22"/>
    <p:sldId id="389" r:id="rId23"/>
    <p:sldId id="390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4" r:id="rId33"/>
    <p:sldId id="405" r:id="rId34"/>
    <p:sldId id="403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272" r:id="rId44"/>
    <p:sldId id="414" r:id="rId45"/>
    <p:sldId id="416" r:id="rId46"/>
    <p:sldId id="415" r:id="rId47"/>
    <p:sldId id="417" r:id="rId48"/>
    <p:sldId id="418" r:id="rId49"/>
    <p:sldId id="419" r:id="rId50"/>
    <p:sldId id="420" r:id="rId51"/>
    <p:sldId id="421" r:id="rId52"/>
    <p:sldId id="422" r:id="rId53"/>
    <p:sldId id="424" r:id="rId54"/>
    <p:sldId id="427" r:id="rId55"/>
    <p:sldId id="426" r:id="rId56"/>
    <p:sldId id="425" r:id="rId57"/>
    <p:sldId id="428" r:id="rId58"/>
    <p:sldId id="429" r:id="rId59"/>
    <p:sldId id="431" r:id="rId60"/>
    <p:sldId id="432" r:id="rId61"/>
    <p:sldId id="433" r:id="rId62"/>
    <p:sldId id="434" r:id="rId63"/>
    <p:sldId id="435" r:id="rId64"/>
    <p:sldId id="292" r:id="rId65"/>
    <p:sldId id="371" r:id="rId66"/>
    <p:sldId id="445" r:id="rId67"/>
    <p:sldId id="372" r:id="rId68"/>
    <p:sldId id="446" r:id="rId69"/>
    <p:sldId id="373" r:id="rId70"/>
    <p:sldId id="439" r:id="rId71"/>
    <p:sldId id="440" r:id="rId72"/>
    <p:sldId id="441" r:id="rId73"/>
    <p:sldId id="443" r:id="rId74"/>
    <p:sldId id="442" r:id="rId75"/>
    <p:sldId id="444" r:id="rId76"/>
    <p:sldId id="436" r:id="rId77"/>
    <p:sldId id="437" r:id="rId78"/>
    <p:sldId id="438" r:id="rId79"/>
    <p:sldId id="447" r:id="rId80"/>
    <p:sldId id="448" r:id="rId81"/>
    <p:sldId id="449" r:id="rId82"/>
    <p:sldId id="450" r:id="rId83"/>
    <p:sldId id="451" r:id="rId84"/>
    <p:sldId id="266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994"/>
    <a:srgbClr val="AE1324"/>
    <a:srgbClr val="FF000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3620" autoAdjust="0"/>
  </p:normalViewPr>
  <p:slideViewPr>
    <p:cSldViewPr snapToGrid="0" showGuides="1">
      <p:cViewPr varScale="1">
        <p:scale>
          <a:sx n="83" d="100"/>
          <a:sy n="83" d="100"/>
        </p:scale>
        <p:origin x="22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hard label</a:t>
            </a:r>
            <a:r>
              <a:rPr lang="zh-CN" altLang="en-US" dirty="0"/>
              <a:t>好的原因：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、包含类别间相似度信息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Label smoothing?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39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hard label</a:t>
            </a:r>
            <a:r>
              <a:rPr lang="zh-CN" altLang="en-US" dirty="0"/>
              <a:t>好的原因：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、包含类别间相似度信息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Label smoothing?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5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3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59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94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62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2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2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 layer mapping: teacher </a:t>
            </a:r>
            <a:r>
              <a:rPr lang="zh-CN" altLang="en-US" dirty="0"/>
              <a:t>和 </a:t>
            </a:r>
            <a:r>
              <a:rPr lang="en-US" altLang="zh-CN" dirty="0"/>
              <a:t>student </a:t>
            </a:r>
            <a:r>
              <a:rPr lang="zh-CN" altLang="en-US" dirty="0"/>
              <a:t>的层数更加灵活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83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摘要生成，跨语言文本分类，问题生成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33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444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如何衡量样本分布的距离？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19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94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24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相对</a:t>
            </a:r>
            <a:r>
              <a:rPr lang="en-US" altLang="zh-CN" dirty="0"/>
              <a:t>KD</a:t>
            </a:r>
            <a:r>
              <a:rPr lang="zh-CN" altLang="en-US" dirty="0"/>
              <a:t>提升很小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6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48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6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0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17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25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64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Cos</a:t>
            </a:r>
            <a:r>
              <a:rPr lang="zh-CN" altLang="en-US" dirty="0"/>
              <a:t>距离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09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64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560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43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514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468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61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0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88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随着数据集难度增大，</a:t>
            </a:r>
            <a:r>
              <a:rPr lang="en-US" altLang="zh-CN" dirty="0"/>
              <a:t>student</a:t>
            </a:r>
            <a:r>
              <a:rPr lang="zh-CN" altLang="en-US" dirty="0"/>
              <a:t>和</a:t>
            </a:r>
            <a:r>
              <a:rPr lang="en-US" altLang="zh-CN" dirty="0"/>
              <a:t>teacher</a:t>
            </a:r>
            <a:r>
              <a:rPr lang="zh-CN" altLang="en-US" dirty="0"/>
              <a:t>的</a:t>
            </a:r>
            <a:r>
              <a:rPr lang="en-US" altLang="zh-CN" dirty="0"/>
              <a:t>gap</a:t>
            </a:r>
            <a:r>
              <a:rPr lang="zh-CN" altLang="en-US" dirty="0"/>
              <a:t>增加。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55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164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93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46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64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05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8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788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09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44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87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27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不论</a:t>
            </a:r>
            <a:r>
              <a:rPr lang="en-US" altLang="zh-CN" dirty="0"/>
              <a:t>teacher</a:t>
            </a:r>
            <a:r>
              <a:rPr lang="zh-CN" altLang="en-US" dirty="0"/>
              <a:t>和</a:t>
            </a:r>
            <a:r>
              <a:rPr lang="en-US" altLang="zh-CN" dirty="0"/>
              <a:t>student</a:t>
            </a:r>
            <a:r>
              <a:rPr lang="zh-CN" altLang="en-US" dirty="0"/>
              <a:t>分别是什么，</a:t>
            </a:r>
            <a:r>
              <a:rPr lang="en-US" altLang="zh-CN" dirty="0"/>
              <a:t>Mutual distillation</a:t>
            </a:r>
            <a:r>
              <a:rPr lang="zh-CN" altLang="en-US" dirty="0"/>
              <a:t>总能提升两个模型的性能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97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对于小模型提升更显著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4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两个小模型</a:t>
            </a:r>
            <a:r>
              <a:rPr lang="en-US" altLang="zh-CN" dirty="0"/>
              <a:t>mutual distillation </a:t>
            </a:r>
            <a:r>
              <a:rPr lang="zh-CN" altLang="en-US" dirty="0"/>
              <a:t>的效果要好于用大模型作为</a:t>
            </a:r>
            <a:r>
              <a:rPr lang="en-US" altLang="zh-CN" dirty="0"/>
              <a:t>teacher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但是没有学习大</a:t>
            </a:r>
            <a:r>
              <a:rPr lang="en-US" altLang="zh-CN" dirty="0"/>
              <a:t>teacher</a:t>
            </a:r>
            <a:r>
              <a:rPr lang="zh-CN" altLang="en-US" dirty="0"/>
              <a:t>的</a:t>
            </a:r>
            <a:r>
              <a:rPr lang="en-US" altLang="zh-CN" dirty="0"/>
              <a:t>hidden knowledge</a:t>
            </a:r>
            <a:r>
              <a:rPr lang="zh-CN" altLang="en-US" dirty="0"/>
              <a:t>，只学习了</a:t>
            </a:r>
            <a:r>
              <a:rPr lang="en-US" altLang="zh-CN" dirty="0"/>
              <a:t>soft-label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143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DML_e</a:t>
            </a:r>
            <a:r>
              <a:rPr lang="zh-CN" altLang="en-US" dirty="0"/>
              <a:t>：其他所有模型预测概率的集成作为知识</a:t>
            </a:r>
            <a:endParaRPr lang="en-US" altLang="zh-CN" dirty="0"/>
          </a:p>
          <a:p>
            <a:r>
              <a:rPr lang="en-US" altLang="zh-CN" dirty="0"/>
              <a:t>a)</a:t>
            </a:r>
            <a:r>
              <a:rPr lang="zh-CN" altLang="en-US" dirty="0"/>
              <a:t>：</a:t>
            </a:r>
            <a:r>
              <a:rPr lang="en-US" altLang="zh-CN" dirty="0"/>
              <a:t>K</a:t>
            </a:r>
            <a:r>
              <a:rPr lang="zh-CN" altLang="en-US" dirty="0"/>
              <a:t>个模型平均的效果，以及标准差。模型集群数量更大则效果更一致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4978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350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4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124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36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15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ensemble</a:t>
            </a:r>
            <a:r>
              <a:rPr lang="zh-CN" altLang="en-US" dirty="0"/>
              <a:t>有效，能超过最深层数的</a:t>
            </a:r>
            <a:r>
              <a:rPr lang="en-US" altLang="zh-CN" dirty="0"/>
              <a:t>classifier</a:t>
            </a:r>
          </a:p>
          <a:p>
            <a:r>
              <a:rPr lang="zh-CN" altLang="en-US" dirty="0"/>
              <a:t>在难度更大的</a:t>
            </a:r>
            <a:r>
              <a:rPr lang="en-US" altLang="zh-CN" dirty="0"/>
              <a:t>image net</a:t>
            </a:r>
            <a:r>
              <a:rPr lang="zh-CN" altLang="en-US" dirty="0"/>
              <a:t>上，冗余层数更少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291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485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7515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231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69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09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629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84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6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344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67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912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968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497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24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627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不是真正的</a:t>
            </a:r>
            <a:r>
              <a:rPr lang="en-US" altLang="zh-CN" dirty="0"/>
              <a:t>self-distillation</a:t>
            </a:r>
            <a:r>
              <a:rPr lang="zh-CN" altLang="en-US" dirty="0"/>
              <a:t>，需要先训练</a:t>
            </a:r>
            <a:r>
              <a:rPr lang="en-US" altLang="zh-CN" dirty="0"/>
              <a:t>teacher</a:t>
            </a:r>
            <a:r>
              <a:rPr lang="zh-CN" altLang="en-US" dirty="0"/>
              <a:t>（</a:t>
            </a:r>
            <a:r>
              <a:rPr lang="en-US" altLang="zh-CN" dirty="0"/>
              <a:t>backbone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14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41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42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785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679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3630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939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56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5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2020/9/22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844168"/>
            <a:ext cx="12192000" cy="43354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知识蒸馏</a:t>
            </a:r>
            <a:endParaRPr lang="zh-CN" altLang="en-US" sz="1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7160" y="4150159"/>
            <a:ext cx="9144000" cy="45257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汇报人：刘源鑫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B47DF625-3188-482C-8C16-EBA97392A045}"/>
              </a:ext>
            </a:extLst>
          </p:cNvPr>
          <p:cNvSpPr txBox="1">
            <a:spLocks/>
          </p:cNvSpPr>
          <p:nvPr/>
        </p:nvSpPr>
        <p:spPr>
          <a:xfrm>
            <a:off x="8668147" y="5727069"/>
            <a:ext cx="3898913" cy="452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2020.9.22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69486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FC35F5F-F611-4BA1-9112-102C206829EB}"/>
              </a:ext>
            </a:extLst>
          </p:cNvPr>
          <p:cNvSpPr txBox="1"/>
          <p:nvPr/>
        </p:nvSpPr>
        <p:spPr>
          <a:xfrm>
            <a:off x="709195" y="2007002"/>
            <a:ext cx="184731" cy="577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C8DA28-92A8-4FEA-A2C2-88B2466A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03" y="3043195"/>
            <a:ext cx="4472787" cy="15116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F0F8A1-C029-4B35-B7B5-65CF14DF14EF}"/>
              </a:ext>
            </a:extLst>
          </p:cNvPr>
          <p:cNvSpPr txBox="1"/>
          <p:nvPr/>
        </p:nvSpPr>
        <p:spPr>
          <a:xfrm>
            <a:off x="3887699" y="1284427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Soft-label</a:t>
            </a:r>
            <a:r>
              <a:rPr lang="zh-CN" altLang="en-US" sz="3600" b="1" dirty="0"/>
              <a:t>好在哪里</a:t>
            </a:r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234188-7D65-42F5-9E28-8FB7F5F81D80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114314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FC35F5F-F611-4BA1-9112-102C206829EB}"/>
              </a:ext>
            </a:extLst>
          </p:cNvPr>
          <p:cNvSpPr txBox="1"/>
          <p:nvPr/>
        </p:nvSpPr>
        <p:spPr>
          <a:xfrm>
            <a:off x="709195" y="2007002"/>
            <a:ext cx="184731" cy="577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F0F8A1-C029-4B35-B7B5-65CF14DF14EF}"/>
              </a:ext>
            </a:extLst>
          </p:cNvPr>
          <p:cNvSpPr txBox="1"/>
          <p:nvPr/>
        </p:nvSpPr>
        <p:spPr>
          <a:xfrm>
            <a:off x="2695066" y="1341594"/>
            <a:ext cx="680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Soft-label vs Label Smoothing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5415BC-26E8-4D57-B6DE-E27BD901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7" y="2737680"/>
            <a:ext cx="3429000" cy="600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FBB527-0651-4ECB-8893-DFE37F4C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04" y="3379923"/>
            <a:ext cx="5993386" cy="842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74DC4A-96C5-4310-A953-E6EA10E85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5" y="4326182"/>
            <a:ext cx="891588" cy="5130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AE9D1C-E7C8-46F6-86E0-61CD4A4A8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913" y="4365498"/>
            <a:ext cx="3207043" cy="473768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035BA618-CD31-42E6-B4B8-26C755AEB99F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421053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What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BD9D16A-E24D-4F52-8F42-942406EB58E7}"/>
              </a:ext>
            </a:extLst>
          </p:cNvPr>
          <p:cNvSpPr txBox="1"/>
          <p:nvPr/>
        </p:nvSpPr>
        <p:spPr>
          <a:xfrm>
            <a:off x="673913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Response-based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Feature-based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Relation-based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297987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F3D6D49-A83D-48A7-AFEC-7C732EDA00B5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Feature-based Knowledge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632FDBB5-DF78-4F70-8DF0-273A81D250E9}"/>
              </a:ext>
            </a:extLst>
          </p:cNvPr>
          <p:cNvSpPr/>
          <p:nvPr/>
        </p:nvSpPr>
        <p:spPr>
          <a:xfrm>
            <a:off x="4502513" y="2534432"/>
            <a:ext cx="1148421" cy="271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A1475E-EEE7-4BEB-ABE5-4AD06E8FDBEC}"/>
              </a:ext>
            </a:extLst>
          </p:cNvPr>
          <p:cNvSpPr txBox="1"/>
          <p:nvPr/>
        </p:nvSpPr>
        <p:spPr>
          <a:xfrm>
            <a:off x="5882128" y="2349766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Neuron activations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D06E08-678F-4266-AC86-9644D71C4F38}"/>
              </a:ext>
            </a:extLst>
          </p:cNvPr>
          <p:cNvSpPr txBox="1"/>
          <p:nvPr/>
        </p:nvSpPr>
        <p:spPr>
          <a:xfrm>
            <a:off x="5958965" y="3659832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Attention maps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FF68F1-275C-42C2-96F0-B9952BD4C42C}"/>
              </a:ext>
            </a:extLst>
          </p:cNvPr>
          <p:cNvSpPr txBox="1"/>
          <p:nvPr/>
        </p:nvSpPr>
        <p:spPr>
          <a:xfrm>
            <a:off x="5882124" y="4923730"/>
            <a:ext cx="3292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Distribution of Neuron activations (over the dataset)</a:t>
            </a:r>
          </a:p>
        </p:txBody>
      </p:sp>
    </p:spTree>
    <p:extLst>
      <p:ext uri="{BB962C8B-B14F-4D97-AF65-F5344CB8AC3E}">
        <p14:creationId xmlns:p14="http://schemas.microsoft.com/office/powerpoint/2010/main" val="280716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212BB17-9218-4595-8C58-6E39B493294A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Feature-based Knowledge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FFB18F0E-454F-46E8-9186-668F7DC7D39E}"/>
              </a:ext>
            </a:extLst>
          </p:cNvPr>
          <p:cNvSpPr/>
          <p:nvPr/>
        </p:nvSpPr>
        <p:spPr>
          <a:xfrm>
            <a:off x="4502513" y="2534432"/>
            <a:ext cx="1148421" cy="271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7BB31C-B0A5-4BC7-98AF-886F2141ACA7}"/>
              </a:ext>
            </a:extLst>
          </p:cNvPr>
          <p:cNvSpPr txBox="1"/>
          <p:nvPr/>
        </p:nvSpPr>
        <p:spPr>
          <a:xfrm>
            <a:off x="5882128" y="2349766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Neuron activations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E9DC1C-1460-4643-8FE3-DE6E4FE6F72D}"/>
              </a:ext>
            </a:extLst>
          </p:cNvPr>
          <p:cNvSpPr txBox="1"/>
          <p:nvPr/>
        </p:nvSpPr>
        <p:spPr>
          <a:xfrm>
            <a:off x="5958965" y="3659832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Attention maps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B1C0AD-1285-4E5D-8660-6AF8C8070E97}"/>
              </a:ext>
            </a:extLst>
          </p:cNvPr>
          <p:cNvSpPr txBox="1"/>
          <p:nvPr/>
        </p:nvSpPr>
        <p:spPr>
          <a:xfrm>
            <a:off x="5882124" y="4923730"/>
            <a:ext cx="3292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Distribution of Neuron activations (over the dataset)</a:t>
            </a:r>
          </a:p>
        </p:txBody>
      </p:sp>
    </p:spTree>
    <p:extLst>
      <p:ext uri="{BB962C8B-B14F-4D97-AF65-F5344CB8AC3E}">
        <p14:creationId xmlns:p14="http://schemas.microsoft.com/office/powerpoint/2010/main" val="420214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F4EE048-B656-4516-BC0A-E6C30CEF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38" y="2695157"/>
            <a:ext cx="8858250" cy="30956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54B6A2-81AD-40EC-8CDF-ECF3B007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97" y="983026"/>
            <a:ext cx="7799406" cy="12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08E7BAA-9B36-443D-8C04-B3C34F30F698}"/>
              </a:ext>
            </a:extLst>
          </p:cNvPr>
          <p:cNvSpPr txBox="1"/>
          <p:nvPr/>
        </p:nvSpPr>
        <p:spPr>
          <a:xfrm>
            <a:off x="1161288" y="2058315"/>
            <a:ext cx="1980029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假设特征图为：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E3587C-3824-4272-8D38-00637269A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0" r="3279"/>
          <a:stretch/>
        </p:blipFill>
        <p:spPr>
          <a:xfrm>
            <a:off x="2984407" y="2057126"/>
            <a:ext cx="1649066" cy="500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287B40-69BB-4241-906F-216B860C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40" y="3123559"/>
            <a:ext cx="2301768" cy="54021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7B2317-5329-4CCF-873A-9A5291983061}"/>
              </a:ext>
            </a:extLst>
          </p:cNvPr>
          <p:cNvSpPr txBox="1"/>
          <p:nvPr/>
        </p:nvSpPr>
        <p:spPr>
          <a:xfrm>
            <a:off x="1161288" y="2584945"/>
            <a:ext cx="5114862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将其压缩为二维矩阵，得到</a:t>
            </a:r>
            <a:r>
              <a:rPr lang="en-US" altLang="zh-CN" sz="2000" dirty="0">
                <a:latin typeface="Cambria Math" panose="02040503050406030204" pitchFamily="18" charset="0"/>
              </a:rPr>
              <a:t>spatial attention: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500FC9-D951-473A-8510-130A74FE5CF3}"/>
              </a:ext>
            </a:extLst>
          </p:cNvPr>
          <p:cNvSpPr txBox="1"/>
          <p:nvPr/>
        </p:nvSpPr>
        <p:spPr>
          <a:xfrm>
            <a:off x="1161288" y="3555960"/>
            <a:ext cx="4021614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三种</a:t>
            </a:r>
            <a:r>
              <a:rPr lang="en-US" altLang="zh-CN" sz="2000" dirty="0">
                <a:latin typeface="Cambria Math" panose="02040503050406030204" pitchFamily="18" charset="0"/>
              </a:rPr>
              <a:t>spatial attention</a:t>
            </a:r>
            <a:r>
              <a:rPr lang="zh-CN" altLang="en-US" sz="2000" dirty="0">
                <a:latin typeface="Cambria Math" panose="02040503050406030204" pitchFamily="18" charset="0"/>
              </a:rPr>
              <a:t>的计算方法：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32BFED-FB04-4CD9-903D-23855F6F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72" y="4300660"/>
            <a:ext cx="8107455" cy="12520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F6EC28-F66A-4157-B148-1A03E5039E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31"/>
          <a:stretch/>
        </p:blipFill>
        <p:spPr>
          <a:xfrm>
            <a:off x="8876244" y="1715790"/>
            <a:ext cx="2593116" cy="28155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64437A9-47AF-4A7F-A163-3627541D6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578" y="5897078"/>
            <a:ext cx="4497081" cy="81281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701A870-57CC-4CCF-BFB1-B525EB28625F}"/>
              </a:ext>
            </a:extLst>
          </p:cNvPr>
          <p:cNvSpPr txBox="1"/>
          <p:nvPr/>
        </p:nvSpPr>
        <p:spPr>
          <a:xfrm>
            <a:off x="1161288" y="5382860"/>
            <a:ext cx="1636987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最终</a:t>
            </a:r>
            <a:r>
              <a:rPr lang="en-US" altLang="zh-CN" sz="2000" dirty="0">
                <a:latin typeface="Cambria Math" panose="02040503050406030204" pitchFamily="18" charset="0"/>
              </a:rPr>
              <a:t>loss</a:t>
            </a:r>
            <a:r>
              <a:rPr lang="zh-CN" altLang="en-US" sz="2000" dirty="0">
                <a:latin typeface="Cambria Math" panose="02040503050406030204" pitchFamily="18" charset="0"/>
              </a:rPr>
              <a:t>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FDDF30C-C62F-4A3E-ABFE-461909FB57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20051" b="71196"/>
          <a:stretch/>
        </p:blipFill>
        <p:spPr>
          <a:xfrm>
            <a:off x="3091062" y="1220443"/>
            <a:ext cx="6235524" cy="3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53A9BC-C4F4-48F7-8AB1-0133CF9B5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4"/>
          <a:stretch/>
        </p:blipFill>
        <p:spPr>
          <a:xfrm>
            <a:off x="1944314" y="2182583"/>
            <a:ext cx="8303372" cy="4103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FC974-1C7C-4D9E-BAD4-653148FB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82" y="1128825"/>
            <a:ext cx="9542836" cy="10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E3FC974-1C7C-4D9E-BAD4-653148FBE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82" y="1128825"/>
            <a:ext cx="9542836" cy="1053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E437BC-841A-4A8E-8AC2-5848214A3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021" y="2737580"/>
            <a:ext cx="5787958" cy="28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3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3C645BA-D836-4C5E-82EF-F0FD0ED6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091651"/>
            <a:ext cx="8273143" cy="1327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D01FF5-47C4-4CE0-8F26-ABA212BA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52" y="2417214"/>
            <a:ext cx="9010810" cy="40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62966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718535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6296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65003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73889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65003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6481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735459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64818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65743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10325" y="4721728"/>
            <a:ext cx="7341670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65743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780422"/>
            <a:ext cx="319844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noProof="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 Background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67251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830937"/>
            <a:ext cx="549855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Knowledge: What to distill?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67066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775131"/>
            <a:ext cx="5373522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KD Scheme: How</a:t>
            </a:r>
            <a:r>
              <a:rPr kumimoji="0" lang="en-US" altLang="zh-CN" sz="2999" b="1" i="0" u="none" strike="noStrike" kern="1200" cap="none" spc="0" normalizeH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to distill?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66722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795494"/>
            <a:ext cx="2422458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Discussions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68758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3C645BA-D836-4C5E-82EF-F0FD0ED6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091651"/>
            <a:ext cx="8273143" cy="132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A6EAB6-20D0-497B-AB42-0E593AC4C606}"/>
              </a:ext>
            </a:extLst>
          </p:cNvPr>
          <p:cNvSpPr txBox="1"/>
          <p:nvPr/>
        </p:nvSpPr>
        <p:spPr>
          <a:xfrm>
            <a:off x="2690501" y="3963397"/>
            <a:ext cx="1842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Advantages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351F7AAA-D5D2-4C60-89E6-B105DE8B9347}"/>
              </a:ext>
            </a:extLst>
          </p:cNvPr>
          <p:cNvSpPr/>
          <p:nvPr/>
        </p:nvSpPr>
        <p:spPr>
          <a:xfrm>
            <a:off x="4533249" y="2837998"/>
            <a:ext cx="1148421" cy="271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9CD9E9-66CF-481D-AE8D-BF87642D5B82}"/>
              </a:ext>
            </a:extLst>
          </p:cNvPr>
          <p:cNvSpPr txBox="1"/>
          <p:nvPr/>
        </p:nvSpPr>
        <p:spPr>
          <a:xfrm>
            <a:off x="5912864" y="2653332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不需要 </a:t>
            </a:r>
            <a:r>
              <a:rPr lang="en-US" altLang="zh-CN" dirty="0"/>
              <a:t>layer mapping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58C81E-40D3-43EC-A880-338943D347CA}"/>
              </a:ext>
            </a:extLst>
          </p:cNvPr>
          <p:cNvSpPr txBox="1"/>
          <p:nvPr/>
        </p:nvSpPr>
        <p:spPr>
          <a:xfrm>
            <a:off x="5912861" y="3792968"/>
            <a:ext cx="3292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引入</a:t>
            </a:r>
            <a:r>
              <a:rPr lang="en-US" altLang="zh-CN" dirty="0"/>
              <a:t>value-value relation</a:t>
            </a:r>
            <a:r>
              <a:rPr lang="zh-CN" altLang="en-US" dirty="0"/>
              <a:t>，提升效果 （</a:t>
            </a:r>
            <a:r>
              <a:rPr lang="en-US" altLang="zh-CN" dirty="0"/>
              <a:t>why?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ECED43-EAD0-47C2-93E2-DB5CD2F711E5}"/>
              </a:ext>
            </a:extLst>
          </p:cNvPr>
          <p:cNvSpPr txBox="1"/>
          <p:nvPr/>
        </p:nvSpPr>
        <p:spPr>
          <a:xfrm>
            <a:off x="5912861" y="5365796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Task-Agnostic</a:t>
            </a:r>
          </a:p>
        </p:txBody>
      </p:sp>
    </p:spTree>
    <p:extLst>
      <p:ext uri="{BB962C8B-B14F-4D97-AF65-F5344CB8AC3E}">
        <p14:creationId xmlns:p14="http://schemas.microsoft.com/office/powerpoint/2010/main" val="135283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3C645BA-D836-4C5E-82EF-F0FD0ED6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091651"/>
            <a:ext cx="8273143" cy="1327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4909F-BFED-49D9-85C9-9D90B4F37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12"/>
          <a:stretch/>
        </p:blipFill>
        <p:spPr>
          <a:xfrm>
            <a:off x="310390" y="3134857"/>
            <a:ext cx="5527381" cy="2214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127B77-084D-4EF1-8BFE-1A46067B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85" y="3329708"/>
            <a:ext cx="6327882" cy="18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AF28D1E-5AD3-4CA1-BD77-B9FEF5412A11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Feature-based Knowledge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1A9AFFCB-2ECE-4FDD-B670-505BEFB23256}"/>
              </a:ext>
            </a:extLst>
          </p:cNvPr>
          <p:cNvSpPr/>
          <p:nvPr/>
        </p:nvSpPr>
        <p:spPr>
          <a:xfrm>
            <a:off x="4502513" y="2534432"/>
            <a:ext cx="1148421" cy="271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E34F0C-3E59-4AF4-97DF-69573F818461}"/>
              </a:ext>
            </a:extLst>
          </p:cNvPr>
          <p:cNvSpPr txBox="1"/>
          <p:nvPr/>
        </p:nvSpPr>
        <p:spPr>
          <a:xfrm>
            <a:off x="5882128" y="2349766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Neuron activations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377FF5-5827-418D-A142-E1957CBD190E}"/>
              </a:ext>
            </a:extLst>
          </p:cNvPr>
          <p:cNvSpPr txBox="1"/>
          <p:nvPr/>
        </p:nvSpPr>
        <p:spPr>
          <a:xfrm>
            <a:off x="5958965" y="3659832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Attention maps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356BDE-9018-4013-A8BB-189E065D0C79}"/>
              </a:ext>
            </a:extLst>
          </p:cNvPr>
          <p:cNvSpPr txBox="1"/>
          <p:nvPr/>
        </p:nvSpPr>
        <p:spPr>
          <a:xfrm>
            <a:off x="5882124" y="4923730"/>
            <a:ext cx="3292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Distribution of Neuron activations (over the dataset)</a:t>
            </a:r>
          </a:p>
        </p:txBody>
      </p:sp>
    </p:spTree>
    <p:extLst>
      <p:ext uri="{BB962C8B-B14F-4D97-AF65-F5344CB8AC3E}">
        <p14:creationId xmlns:p14="http://schemas.microsoft.com/office/powerpoint/2010/main" val="247365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73BD4AE-423F-4D18-84E1-BE3C9A81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7" y="1135733"/>
            <a:ext cx="9685364" cy="1039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4BCD7E-27B0-46DC-862A-76AFC526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3"/>
          <a:stretch/>
        </p:blipFill>
        <p:spPr>
          <a:xfrm>
            <a:off x="2309675" y="1905707"/>
            <a:ext cx="7572650" cy="42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1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73BD4AE-423F-4D18-84E1-BE3C9A81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7" y="1135733"/>
            <a:ext cx="9685364" cy="1039102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608E7BAA-9B36-443D-8C04-B3C34F30F698}"/>
              </a:ext>
            </a:extLst>
          </p:cNvPr>
          <p:cNvSpPr txBox="1"/>
          <p:nvPr/>
        </p:nvSpPr>
        <p:spPr>
          <a:xfrm>
            <a:off x="879766" y="2033890"/>
            <a:ext cx="10515600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Maximum Mean Discrepancy (MMD)</a:t>
            </a:r>
            <a:r>
              <a:rPr lang="zh-CN" altLang="en-US" sz="2000" dirty="0">
                <a:latin typeface="Cambria Math" panose="02040503050406030204" pitchFamily="18" charset="0"/>
              </a:rPr>
              <a:t>是一种衡量样本概率分布的指标。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假设有两个样本集合                                                              ，它们的</a:t>
            </a:r>
            <a:r>
              <a:rPr lang="en-US" altLang="zh-CN" sz="2000" dirty="0">
                <a:latin typeface="Cambria Math" panose="02040503050406030204" pitchFamily="18" charset="0"/>
              </a:rPr>
              <a:t>MMD</a:t>
            </a:r>
            <a:r>
              <a:rPr lang="zh-CN" altLang="en-US" sz="2000" dirty="0">
                <a:latin typeface="Cambria Math" panose="02040503050406030204" pitchFamily="18" charset="0"/>
              </a:rPr>
              <a:t>可以写为：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A5CA5-1DDC-4314-BDE1-88AE314D4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27" y="3271991"/>
            <a:ext cx="3857745" cy="23403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700DFC-4263-48D3-A3BC-32EDB0B98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79" y="2637412"/>
            <a:ext cx="3276280" cy="357254"/>
          </a:xfrm>
          <a:prstGeom prst="rect">
            <a:avLst/>
          </a:prstGeom>
        </p:spPr>
      </p:pic>
      <p:sp>
        <p:nvSpPr>
          <p:cNvPr id="14" name="文本框 4">
            <a:extLst>
              <a:ext uri="{FF2B5EF4-FFF2-40B4-BE49-F238E27FC236}">
                <a16:creationId xmlns:a16="http://schemas.microsoft.com/office/drawing/2014/main" id="{9D9BBFE2-AF13-4FFA-B30F-D660EBB13A87}"/>
              </a:ext>
            </a:extLst>
          </p:cNvPr>
          <p:cNvSpPr txBox="1"/>
          <p:nvPr/>
        </p:nvSpPr>
        <p:spPr>
          <a:xfrm>
            <a:off x="879766" y="5363840"/>
            <a:ext cx="1051560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其中</a:t>
            </a:r>
            <a:r>
              <a:rPr lang="en-US" altLang="zh-CN" sz="2000" dirty="0">
                <a:latin typeface="Cambria Math" panose="02040503050406030204" pitchFamily="18" charset="0"/>
              </a:rPr>
              <a:t>k</a:t>
            </a:r>
            <a:r>
              <a:rPr lang="zh-CN" altLang="en-US" sz="2000" dirty="0">
                <a:latin typeface="Cambria Math" panose="02040503050406030204" pitchFamily="18" charset="0"/>
              </a:rPr>
              <a:t>为衡量两个样本相似度的核函数。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1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73BD4AE-423F-4D18-84E1-BE3C9A81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7" y="1135733"/>
            <a:ext cx="9685364" cy="1039102"/>
          </a:xfrm>
          <a:prstGeom prst="rect">
            <a:avLst/>
          </a:prstGeom>
        </p:spPr>
      </p:pic>
      <p:sp>
        <p:nvSpPr>
          <p:cNvPr id="14" name="文本框 4">
            <a:extLst>
              <a:ext uri="{FF2B5EF4-FFF2-40B4-BE49-F238E27FC236}">
                <a16:creationId xmlns:a16="http://schemas.microsoft.com/office/drawing/2014/main" id="{9D9BBFE2-AF13-4FFA-B30F-D660EBB13A87}"/>
              </a:ext>
            </a:extLst>
          </p:cNvPr>
          <p:cNvSpPr txBox="1"/>
          <p:nvPr/>
        </p:nvSpPr>
        <p:spPr>
          <a:xfrm>
            <a:off x="838199" y="2097994"/>
            <a:ext cx="1051560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用</a:t>
            </a: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分布提取样本特征，</a:t>
            </a:r>
            <a:r>
              <a:rPr lang="en-US" altLang="zh-CN" sz="2000" dirty="0">
                <a:latin typeface="Cambria Math" panose="02040503050406030204" pitchFamily="18" charset="0"/>
              </a:rPr>
              <a:t>MMD</a:t>
            </a:r>
            <a:r>
              <a:rPr lang="zh-CN" altLang="en-US" sz="2000" dirty="0">
                <a:latin typeface="Cambria Math" panose="02040503050406030204" pitchFamily="18" charset="0"/>
              </a:rPr>
              <a:t>可以写为：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BE42F-5ED3-4223-BF50-EC26A30A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03" y="2604543"/>
            <a:ext cx="4479991" cy="2265658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7140E6B0-0D5E-4ACF-AFE8-87C1C8E1AC3C}"/>
              </a:ext>
            </a:extLst>
          </p:cNvPr>
          <p:cNvSpPr txBox="1"/>
          <p:nvPr/>
        </p:nvSpPr>
        <p:spPr>
          <a:xfrm>
            <a:off x="709195" y="4922994"/>
            <a:ext cx="1051560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可以选择的核函数有：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9F2118-CE81-4307-AC16-D667531C0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6" y="5171459"/>
            <a:ext cx="4337317" cy="14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73BD4AE-423F-4D18-84E1-BE3C9A81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7" y="1135733"/>
            <a:ext cx="9685364" cy="1039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47C605-4D2B-4596-938B-471BA8DD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6" y="2312317"/>
            <a:ext cx="80105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What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BD9D16A-E24D-4F52-8F42-942406EB58E7}"/>
              </a:ext>
            </a:extLst>
          </p:cNvPr>
          <p:cNvSpPr txBox="1"/>
          <p:nvPr/>
        </p:nvSpPr>
        <p:spPr>
          <a:xfrm>
            <a:off x="766121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Response-based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Feature-based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Relation-based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321149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AF28D1E-5AD3-4CA1-BD77-B9FEF5412A11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Relation-based Knowledge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1A9AFFCB-2ECE-4FDD-B670-505BEFB23256}"/>
              </a:ext>
            </a:extLst>
          </p:cNvPr>
          <p:cNvSpPr/>
          <p:nvPr/>
        </p:nvSpPr>
        <p:spPr>
          <a:xfrm>
            <a:off x="4617774" y="3097131"/>
            <a:ext cx="1148421" cy="15870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E34F0C-3E59-4AF4-97DF-69573F818461}"/>
              </a:ext>
            </a:extLst>
          </p:cNvPr>
          <p:cNvSpPr txBox="1"/>
          <p:nvPr/>
        </p:nvSpPr>
        <p:spPr>
          <a:xfrm>
            <a:off x="5882127" y="2912465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Instance relation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377FF5-5827-418D-A142-E1957CBD190E}"/>
              </a:ext>
            </a:extLst>
          </p:cNvPr>
          <p:cNvSpPr txBox="1"/>
          <p:nvPr/>
        </p:nvSpPr>
        <p:spPr>
          <a:xfrm>
            <a:off x="5882127" y="4499530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281613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AF28D1E-5AD3-4CA1-BD77-B9FEF5412A11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Relation-based Knowledge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1A9AFFCB-2ECE-4FDD-B670-505BEFB23256}"/>
              </a:ext>
            </a:extLst>
          </p:cNvPr>
          <p:cNvSpPr/>
          <p:nvPr/>
        </p:nvSpPr>
        <p:spPr>
          <a:xfrm>
            <a:off x="4617774" y="3097131"/>
            <a:ext cx="1148421" cy="15870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E34F0C-3E59-4AF4-97DF-69573F818461}"/>
              </a:ext>
            </a:extLst>
          </p:cNvPr>
          <p:cNvSpPr txBox="1"/>
          <p:nvPr/>
        </p:nvSpPr>
        <p:spPr>
          <a:xfrm>
            <a:off x="5882127" y="2912465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Instance relation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377FF5-5827-418D-A142-E1957CBD190E}"/>
              </a:ext>
            </a:extLst>
          </p:cNvPr>
          <p:cNvSpPr txBox="1"/>
          <p:nvPr/>
        </p:nvSpPr>
        <p:spPr>
          <a:xfrm>
            <a:off x="5882127" y="4499530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60006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564135" y="2518109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14034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998" b="1" dirty="0">
                <a:solidFill>
                  <a:srgbClr val="FDCB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 Background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6FB6CA-5D82-4CFA-A1FA-15F91E7E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57" y="977276"/>
            <a:ext cx="7250286" cy="10417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5C431-E9AB-490F-B093-F5DA504A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608" y="1875433"/>
            <a:ext cx="6068550" cy="45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6FB6CA-5D82-4CFA-A1FA-15F91E7E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57" y="977276"/>
            <a:ext cx="7250286" cy="1041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DDD74E-42FB-4E00-B2F8-E00D76498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166"/>
          <a:stretch/>
        </p:blipFill>
        <p:spPr>
          <a:xfrm>
            <a:off x="513933" y="1867220"/>
            <a:ext cx="5909464" cy="4720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52139-9A20-4CE9-82C8-AB724B3E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27"/>
          <a:stretch/>
        </p:blipFill>
        <p:spPr>
          <a:xfrm>
            <a:off x="6096000" y="3429000"/>
            <a:ext cx="5909464" cy="20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6FB6CA-5D82-4CFA-A1FA-15F91E7E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57" y="977276"/>
            <a:ext cx="7250286" cy="10417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36086D-AEC3-401C-B247-CD9974BD8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31" y="1951745"/>
            <a:ext cx="10638538" cy="42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6FB6CA-5D82-4CFA-A1FA-15F91E7E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57" y="977276"/>
            <a:ext cx="7250286" cy="1041708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0B61F7A7-DBD0-4BAD-83FF-6DA84A459625}"/>
              </a:ext>
            </a:extLst>
          </p:cNvPr>
          <p:cNvSpPr txBox="1"/>
          <p:nvPr/>
        </p:nvSpPr>
        <p:spPr>
          <a:xfrm>
            <a:off x="838199" y="2097994"/>
            <a:ext cx="10515600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一个</a:t>
            </a:r>
            <a:r>
              <a:rPr lang="en-US" altLang="zh-CN" sz="2000" dirty="0">
                <a:latin typeface="Cambria Math" panose="02040503050406030204" pitchFamily="18" charset="0"/>
              </a:rPr>
              <a:t>batch</a:t>
            </a:r>
            <a:r>
              <a:rPr lang="zh-CN" altLang="en-US" sz="2000" dirty="0">
                <a:latin typeface="Cambria Math" panose="02040503050406030204" pitchFamily="18" charset="0"/>
              </a:rPr>
              <a:t>的数据，</a:t>
            </a: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在第</a:t>
            </a:r>
            <a:r>
              <a:rPr lang="en-US" altLang="zh-CN" sz="2000" dirty="0">
                <a:latin typeface="Cambria Math" panose="02040503050406030204" pitchFamily="18" charset="0"/>
              </a:rPr>
              <a:t> l </a:t>
            </a:r>
            <a:r>
              <a:rPr lang="zh-CN" altLang="en-US" sz="2000" dirty="0">
                <a:latin typeface="Cambria Math" panose="02040503050406030204" pitchFamily="18" charset="0"/>
              </a:rPr>
              <a:t>和 </a:t>
            </a:r>
            <a:r>
              <a:rPr lang="en-US" altLang="zh-CN" sz="2000" dirty="0">
                <a:latin typeface="Cambria Math" panose="02040503050406030204" pitchFamily="18" charset="0"/>
              </a:rPr>
              <a:t>l’ </a:t>
            </a:r>
            <a:r>
              <a:rPr lang="zh-CN" altLang="en-US" sz="2000" dirty="0">
                <a:latin typeface="Cambria Math" panose="02040503050406030204" pitchFamily="18" charset="0"/>
              </a:rPr>
              <a:t>层的输出特征图分别为：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124B20-74CD-4C45-B1E9-DB375A62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2" y="2749567"/>
            <a:ext cx="2067291" cy="421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DA9D92-FA52-4D5F-8D5E-7400BBE7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910" y="2676115"/>
            <a:ext cx="2440288" cy="4954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EC1682-317F-44C5-A36E-929E3969F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310" y="4289642"/>
            <a:ext cx="4587888" cy="639109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4355AEE4-588D-4152-AC6C-5D1C7988F696}"/>
              </a:ext>
            </a:extLst>
          </p:cNvPr>
          <p:cNvSpPr txBox="1"/>
          <p:nvPr/>
        </p:nvSpPr>
        <p:spPr>
          <a:xfrm>
            <a:off x="838199" y="3216094"/>
            <a:ext cx="10515600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将</a:t>
            </a:r>
            <a:r>
              <a:rPr lang="en-US" altLang="zh-CN" sz="2000" dirty="0">
                <a:latin typeface="Cambria Math" panose="02040503050406030204" pitchFamily="18" charset="0"/>
              </a:rPr>
              <a:t>c, h, w</a:t>
            </a:r>
            <a:r>
              <a:rPr lang="zh-CN" altLang="en-US" sz="2000" dirty="0">
                <a:latin typeface="Cambria Math" panose="02040503050406030204" pitchFamily="18" charset="0"/>
              </a:rPr>
              <a:t>三个维度合并，得到                               和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785682B-209A-4E90-AD63-B82092441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950" y="3251937"/>
            <a:ext cx="1626702" cy="4632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F1EA9B-BA30-4F2F-9AEB-6EEB39D9A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788" y="3250552"/>
            <a:ext cx="2159052" cy="473050"/>
          </a:xfrm>
          <a:prstGeom prst="rect">
            <a:avLst/>
          </a:prstGeom>
        </p:spPr>
      </p:pic>
      <p:sp>
        <p:nvSpPr>
          <p:cNvPr id="24" name="文本框 4">
            <a:extLst>
              <a:ext uri="{FF2B5EF4-FFF2-40B4-BE49-F238E27FC236}">
                <a16:creationId xmlns:a16="http://schemas.microsoft.com/office/drawing/2014/main" id="{FC1409C8-601C-46BD-B78D-7C288A2F37CA}"/>
              </a:ext>
            </a:extLst>
          </p:cNvPr>
          <p:cNvSpPr txBox="1"/>
          <p:nvPr/>
        </p:nvSpPr>
        <p:spPr>
          <a:xfrm>
            <a:off x="838199" y="3790531"/>
            <a:ext cx="10515600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然后计算一个</a:t>
            </a:r>
            <a:r>
              <a:rPr lang="en-US" altLang="zh-CN" sz="2000" dirty="0">
                <a:latin typeface="Cambria Math" panose="02040503050406030204" pitchFamily="18" charset="0"/>
              </a:rPr>
              <a:t>batch</a:t>
            </a:r>
            <a:r>
              <a:rPr lang="zh-CN" altLang="en-US" sz="2000" dirty="0">
                <a:latin typeface="Cambria Math" panose="02040503050406030204" pitchFamily="18" charset="0"/>
              </a:rPr>
              <a:t>中数据的两两相似度矩阵：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9410F939-D414-4496-AB6D-2E5D4BD6F21C}"/>
              </a:ext>
            </a:extLst>
          </p:cNvPr>
          <p:cNvSpPr txBox="1"/>
          <p:nvPr/>
        </p:nvSpPr>
        <p:spPr>
          <a:xfrm>
            <a:off x="891988" y="4788753"/>
            <a:ext cx="10515600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的相似度矩阵作为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要学习的</a:t>
            </a:r>
            <a:r>
              <a:rPr lang="en-US" altLang="zh-CN" sz="2000" dirty="0">
                <a:latin typeface="Cambria Math" panose="02040503050406030204" pitchFamily="18" charset="0"/>
              </a:rPr>
              <a:t>knowledge</a:t>
            </a:r>
            <a:r>
              <a:rPr lang="zh-CN" altLang="en-US" sz="2000" dirty="0">
                <a:latin typeface="Cambria Math" panose="02040503050406030204" pitchFamily="18" charset="0"/>
              </a:rPr>
              <a:t>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13308E5-CE8E-4B77-B083-C523F9CFF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5143" y="5398779"/>
            <a:ext cx="4021711" cy="7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1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6FB6CA-5D82-4CFA-A1FA-15F91E7E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57" y="977276"/>
            <a:ext cx="7250286" cy="10417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002B18-9E3A-4CDB-A6D7-8B8C0DBA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4" y="2576301"/>
            <a:ext cx="11223812" cy="27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AF28D1E-5AD3-4CA1-BD77-B9FEF5412A11}"/>
              </a:ext>
            </a:extLst>
          </p:cNvPr>
          <p:cNvSpPr txBox="1"/>
          <p:nvPr/>
        </p:nvSpPr>
        <p:spPr>
          <a:xfrm>
            <a:off x="777508" y="3659832"/>
            <a:ext cx="4299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Relation-based Knowledge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1A9AFFCB-2ECE-4FDD-B670-505BEFB23256}"/>
              </a:ext>
            </a:extLst>
          </p:cNvPr>
          <p:cNvSpPr/>
          <p:nvPr/>
        </p:nvSpPr>
        <p:spPr>
          <a:xfrm>
            <a:off x="4617774" y="3097131"/>
            <a:ext cx="1148421" cy="15870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E34F0C-3E59-4AF4-97DF-69573F818461}"/>
              </a:ext>
            </a:extLst>
          </p:cNvPr>
          <p:cNvSpPr txBox="1"/>
          <p:nvPr/>
        </p:nvSpPr>
        <p:spPr>
          <a:xfrm>
            <a:off x="5882127" y="2912465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Instance relation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377FF5-5827-418D-A142-E1957CBD190E}"/>
              </a:ext>
            </a:extLst>
          </p:cNvPr>
          <p:cNvSpPr txBox="1"/>
          <p:nvPr/>
        </p:nvSpPr>
        <p:spPr>
          <a:xfrm>
            <a:off x="5882127" y="4499530"/>
            <a:ext cx="32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440734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89" y="1018252"/>
            <a:ext cx="7194417" cy="9046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3EE184-3030-4470-806F-0BE2A675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533" y="1922855"/>
            <a:ext cx="8326931" cy="41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EA5A7-9A72-4C25-B3F9-8130ADF90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587" y="1755177"/>
            <a:ext cx="5731008" cy="171553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E2176B7-6E11-41B0-935D-63DB6AFEAC73}"/>
              </a:ext>
            </a:extLst>
          </p:cNvPr>
          <p:cNvCxnSpPr>
            <a:cxnSpLocks/>
          </p:cNvCxnSpPr>
          <p:nvPr/>
        </p:nvCxnSpPr>
        <p:spPr>
          <a:xfrm>
            <a:off x="5947442" y="1838330"/>
            <a:ext cx="0" cy="42858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B7ACB70-186D-4F37-9AD5-C3A9C08B8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24" y="4348762"/>
            <a:ext cx="4304591" cy="694037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EE91CFDB-F925-41CD-BB9C-B13CF40838F2}"/>
              </a:ext>
            </a:extLst>
          </p:cNvPr>
          <p:cNvSpPr txBox="1"/>
          <p:nvPr/>
        </p:nvSpPr>
        <p:spPr>
          <a:xfrm>
            <a:off x="422624" y="3660180"/>
            <a:ext cx="524049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Instance Relationship Graph (IRG)</a:t>
            </a:r>
            <a:r>
              <a:rPr lang="zh-CN" altLang="en-US" sz="2000" dirty="0">
                <a:latin typeface="Cambria Math" panose="02040503050406030204" pitchFamily="18" charset="0"/>
              </a:rPr>
              <a:t>可以表示为：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E560294D-B245-47D5-9B32-D5CE1DFEF21E}"/>
              </a:ext>
            </a:extLst>
          </p:cNvPr>
          <p:cNvSpPr txBox="1"/>
          <p:nvPr/>
        </p:nvSpPr>
        <p:spPr>
          <a:xfrm>
            <a:off x="6244559" y="3654725"/>
            <a:ext cx="524049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模型两层间特征的</a:t>
            </a:r>
            <a:r>
              <a:rPr lang="en-US" altLang="zh-CN" sz="2000" dirty="0">
                <a:latin typeface="Cambria Math" panose="02040503050406030204" pitchFamily="18" charset="0"/>
              </a:rPr>
              <a:t>IRG</a:t>
            </a:r>
            <a:r>
              <a:rPr lang="zh-CN" altLang="en-US" sz="2000" dirty="0">
                <a:latin typeface="Cambria Math" panose="02040503050406030204" pitchFamily="18" charset="0"/>
              </a:rPr>
              <a:t>变换可以表示为：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7F1D01C-0D0F-4018-8946-82EAC5B31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559" y="4270043"/>
            <a:ext cx="4708988" cy="18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3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BE3A8-3B54-411F-8C5C-91762CB3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62" y="2533550"/>
            <a:ext cx="6762570" cy="2550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722078-CFA2-47C1-B5E5-BA3DEC7B7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47" y="3303687"/>
            <a:ext cx="3479238" cy="1475655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AF72290C-8DCC-480E-9E98-AFD7FCBB32AC}"/>
              </a:ext>
            </a:extLst>
          </p:cNvPr>
          <p:cNvSpPr txBox="1"/>
          <p:nvPr/>
        </p:nvSpPr>
        <p:spPr>
          <a:xfrm>
            <a:off x="319547" y="2182583"/>
            <a:ext cx="5240495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考虑四种</a:t>
            </a:r>
            <a:r>
              <a:rPr lang="en-US" altLang="zh-CN" sz="2000" dirty="0">
                <a:latin typeface="Cambria Math" panose="02040503050406030204" pitchFamily="18" charset="0"/>
              </a:rPr>
              <a:t>loss</a:t>
            </a:r>
            <a:r>
              <a:rPr lang="zh-CN" altLang="en-US" sz="2000" dirty="0">
                <a:latin typeface="Cambria Math" panose="02040503050406030204" pitchFamily="18" charset="0"/>
              </a:rPr>
              <a:t>，第一种为</a:t>
            </a: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之间</a:t>
            </a:r>
            <a:r>
              <a:rPr lang="en-US" altLang="zh-CN" sz="2000" dirty="0">
                <a:latin typeface="Cambria Math" panose="02040503050406030204" pitchFamily="18" charset="0"/>
              </a:rPr>
              <a:t>IRG</a:t>
            </a:r>
            <a:r>
              <a:rPr lang="zh-CN" altLang="en-US" sz="2000" dirty="0">
                <a:latin typeface="Cambria Math" panose="02040503050406030204" pitchFamily="18" charset="0"/>
              </a:rPr>
              <a:t>的差异：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1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BE3A8-3B54-411F-8C5C-91762CB3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62" y="2533550"/>
            <a:ext cx="6762570" cy="2550291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AF72290C-8DCC-480E-9E98-AFD7FCBB32AC}"/>
              </a:ext>
            </a:extLst>
          </p:cNvPr>
          <p:cNvSpPr txBox="1"/>
          <p:nvPr/>
        </p:nvSpPr>
        <p:spPr>
          <a:xfrm>
            <a:off x="319547" y="2182583"/>
            <a:ext cx="5240495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第二种为</a:t>
            </a: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之间</a:t>
            </a:r>
            <a:r>
              <a:rPr lang="en-US" altLang="zh-CN" sz="2000" dirty="0">
                <a:latin typeface="Cambria Math" panose="02040503050406030204" pitchFamily="18" charset="0"/>
              </a:rPr>
              <a:t>IRG</a:t>
            </a:r>
            <a:r>
              <a:rPr lang="zh-CN" altLang="en-US" sz="2000" dirty="0">
                <a:latin typeface="Cambria Math" panose="02040503050406030204" pitchFamily="18" charset="0"/>
              </a:rPr>
              <a:t>变换的差异：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7942C6-0ADB-47E8-BF8D-79AC185E4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64" y="3172856"/>
            <a:ext cx="4355453" cy="19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Background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FC35F5F-F611-4BA1-9112-102C206829EB}"/>
              </a:ext>
            </a:extLst>
          </p:cNvPr>
          <p:cNvSpPr txBox="1"/>
          <p:nvPr/>
        </p:nvSpPr>
        <p:spPr>
          <a:xfrm>
            <a:off x="709195" y="2007002"/>
            <a:ext cx="184731" cy="577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B4A8C4-B946-49F8-9BB9-ED2E6E09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549"/>
            <a:ext cx="12192000" cy="48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BE3A8-3B54-411F-8C5C-91762CB3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62" y="2533550"/>
            <a:ext cx="6762570" cy="2550291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AF72290C-8DCC-480E-9E98-AFD7FCBB32AC}"/>
              </a:ext>
            </a:extLst>
          </p:cNvPr>
          <p:cNvSpPr txBox="1"/>
          <p:nvPr/>
        </p:nvSpPr>
        <p:spPr>
          <a:xfrm>
            <a:off x="257102" y="3429000"/>
            <a:ext cx="5240495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第三种和第四种分别为</a:t>
            </a:r>
            <a:r>
              <a:rPr lang="en-US" altLang="zh-CN" sz="2000" dirty="0">
                <a:latin typeface="Cambria Math" panose="02040503050406030204" pitchFamily="18" charset="0"/>
              </a:rPr>
              <a:t>response-based KD loss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ground-truth</a:t>
            </a:r>
            <a:r>
              <a:rPr lang="zh-CN" altLang="en-US" sz="2000" dirty="0">
                <a:latin typeface="Cambria Math" panose="02040503050406030204" pitchFamily="18" charset="0"/>
              </a:rPr>
              <a:t>的交叉熵：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17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BE3A8-3B54-411F-8C5C-91762CB3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62" y="2533550"/>
            <a:ext cx="6762570" cy="2550291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AF72290C-8DCC-480E-9E98-AFD7FCBB32AC}"/>
              </a:ext>
            </a:extLst>
          </p:cNvPr>
          <p:cNvSpPr txBox="1"/>
          <p:nvPr/>
        </p:nvSpPr>
        <p:spPr>
          <a:xfrm>
            <a:off x="319547" y="2182583"/>
            <a:ext cx="5240495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最终</a:t>
            </a:r>
            <a:r>
              <a:rPr lang="en-US" altLang="zh-CN" sz="2000" dirty="0">
                <a:latin typeface="Cambria Math" panose="02040503050406030204" pitchFamily="18" charset="0"/>
              </a:rPr>
              <a:t>Loss</a:t>
            </a:r>
            <a:r>
              <a:rPr lang="zh-CN" altLang="en-US" sz="2000" dirty="0">
                <a:latin typeface="Cambria Math" panose="02040503050406030204" pitchFamily="18" charset="0"/>
              </a:rPr>
              <a:t>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EFB85E-6E73-40B2-A40F-F54B42A7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02" y="2697942"/>
            <a:ext cx="4421502" cy="26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4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Relation-based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4C0912C-A9D2-41A9-B6E4-1F7E27F6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91" y="1024698"/>
            <a:ext cx="7194417" cy="9046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6FDD6C-340A-42FA-B828-5CA7AC520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5" y="2250162"/>
            <a:ext cx="10762770" cy="30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2" y="2349922"/>
            <a:ext cx="7432946" cy="7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998" b="1" dirty="0">
                <a:solidFill>
                  <a:srgbClr val="FDCB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 Scheme: How to distill?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Scheme: How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1F4D85C-C35D-4EC5-A3F8-8A29EFFA8617}"/>
              </a:ext>
            </a:extLst>
          </p:cNvPr>
          <p:cNvSpPr txBox="1"/>
          <p:nvPr/>
        </p:nvSpPr>
        <p:spPr>
          <a:xfrm>
            <a:off x="673913" y="2062457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Teacher Assistant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Mutual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Self-distillation</a:t>
            </a:r>
          </a:p>
        </p:txBody>
      </p:sp>
    </p:spTree>
    <p:extLst>
      <p:ext uri="{BB962C8B-B14F-4D97-AF65-F5344CB8AC3E}">
        <p14:creationId xmlns:p14="http://schemas.microsoft.com/office/powerpoint/2010/main" val="1335824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Scheme: How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1F4D85C-C35D-4EC5-A3F8-8A29EFFA8617}"/>
              </a:ext>
            </a:extLst>
          </p:cNvPr>
          <p:cNvSpPr txBox="1"/>
          <p:nvPr/>
        </p:nvSpPr>
        <p:spPr>
          <a:xfrm>
            <a:off x="673913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Teacher Assistant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Mutual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Self-distillation</a:t>
            </a:r>
          </a:p>
        </p:txBody>
      </p:sp>
    </p:spTree>
    <p:extLst>
      <p:ext uri="{BB962C8B-B14F-4D97-AF65-F5344CB8AC3E}">
        <p14:creationId xmlns:p14="http://schemas.microsoft.com/office/powerpoint/2010/main" val="728082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AB1994F-DBC6-432B-8AF4-5A4CD25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14" y="1010783"/>
            <a:ext cx="7871572" cy="744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9B77EC-A1C7-4098-B1ED-E290CB4EB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6" y="2512703"/>
            <a:ext cx="5829102" cy="27586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BD531C-F489-4725-91AA-E8013616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1" y="2785002"/>
            <a:ext cx="5519097" cy="22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39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AB1994F-DBC6-432B-8AF4-5A4CD25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14" y="1010783"/>
            <a:ext cx="7871572" cy="7443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833B37-A7F4-4308-B763-2BEBE76A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642" y="2045621"/>
            <a:ext cx="8526716" cy="39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2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AB1994F-DBC6-432B-8AF4-5A4CD25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14" y="1037301"/>
            <a:ext cx="7871572" cy="744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75706-2B14-479F-B32B-824EA809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452" y="1961975"/>
            <a:ext cx="5895095" cy="36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23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AB1994F-DBC6-432B-8AF4-5A4CD25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14" y="1010783"/>
            <a:ext cx="7871572" cy="744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CBB7A6-A6B6-41E0-9607-8CF5F263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31" y="1755177"/>
            <a:ext cx="9671637" cy="45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2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564135" y="2518109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1" y="2349922"/>
            <a:ext cx="8293256" cy="7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998" b="1" dirty="0">
                <a:solidFill>
                  <a:srgbClr val="FDCB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Knowledge: What to distill?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0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AB1994F-DBC6-432B-8AF4-5A4CD25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14" y="1010783"/>
            <a:ext cx="7871572" cy="7443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61300C-163F-4D9B-B8E5-C568380C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98" y="1908939"/>
            <a:ext cx="8969003" cy="42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5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Scheme: How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1F4D85C-C35D-4EC5-A3F8-8A29EFFA8617}"/>
              </a:ext>
            </a:extLst>
          </p:cNvPr>
          <p:cNvSpPr txBox="1"/>
          <p:nvPr/>
        </p:nvSpPr>
        <p:spPr>
          <a:xfrm>
            <a:off x="673913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Teacher Assistant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Mutual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Self-distillation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8BE17-0606-4F2F-AE3E-FB03A160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503" y="1524656"/>
            <a:ext cx="4721421" cy="42836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961E03-163C-40F8-8B9E-1F3DA64F3D77}"/>
              </a:ext>
            </a:extLst>
          </p:cNvPr>
          <p:cNvSpPr/>
          <p:nvPr/>
        </p:nvSpPr>
        <p:spPr>
          <a:xfrm>
            <a:off x="5832182" y="2907782"/>
            <a:ext cx="4783742" cy="1180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9A4BCD-20C3-42FC-A0A1-AF33E85B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31" y="2182583"/>
            <a:ext cx="9671637" cy="30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79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99943905-F7C3-46C1-873C-F72FD3A05210}"/>
              </a:ext>
            </a:extLst>
          </p:cNvPr>
          <p:cNvSpPr txBox="1"/>
          <p:nvPr/>
        </p:nvSpPr>
        <p:spPr>
          <a:xfrm>
            <a:off x="941954" y="1966548"/>
            <a:ext cx="5240495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对于双模型系统，</a:t>
            </a:r>
            <a:r>
              <a:rPr lang="en-US" altLang="zh-CN" sz="2000" dirty="0">
                <a:latin typeface="Cambria Math" panose="02040503050406030204" pitchFamily="18" charset="0"/>
              </a:rPr>
              <a:t>Loss</a:t>
            </a:r>
            <a:r>
              <a:rPr lang="zh-CN" altLang="en-US" sz="2000" dirty="0">
                <a:latin typeface="Cambria Math" panose="02040503050406030204" pitchFamily="18" charset="0"/>
              </a:rPr>
              <a:t>为：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B1336C-FEA2-4F76-9FB8-FF6F2A6BB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09" y="2290813"/>
            <a:ext cx="2890878" cy="83173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46C2CEB9-1005-4E0D-A7C6-EE73710343F6}"/>
              </a:ext>
            </a:extLst>
          </p:cNvPr>
          <p:cNvSpPr txBox="1"/>
          <p:nvPr/>
        </p:nvSpPr>
        <p:spPr>
          <a:xfrm>
            <a:off x="941952" y="3042855"/>
            <a:ext cx="102152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对于多模型系统，</a:t>
            </a:r>
            <a:r>
              <a:rPr lang="en-US" altLang="zh-CN" sz="2000" dirty="0">
                <a:latin typeface="Cambria Math" panose="02040503050406030204" pitchFamily="18" charset="0"/>
              </a:rPr>
              <a:t>Loss</a:t>
            </a:r>
            <a:r>
              <a:rPr lang="zh-CN" altLang="en-US" sz="2000" dirty="0">
                <a:latin typeface="Cambria Math" panose="02040503050406030204" pitchFamily="18" charset="0"/>
              </a:rPr>
              <a:t>有两种计算方式。第一种简单平均：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F8B3C3-F797-426B-B37B-15736115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41" y="3555775"/>
            <a:ext cx="3950213" cy="761667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8ED9DF37-BFA5-4923-B95A-8DAE8D68A5EA}"/>
              </a:ext>
            </a:extLst>
          </p:cNvPr>
          <p:cNvSpPr txBox="1"/>
          <p:nvPr/>
        </p:nvSpPr>
        <p:spPr>
          <a:xfrm>
            <a:off x="988368" y="4157841"/>
            <a:ext cx="102152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第二种集成所有其他模型的预测概率：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CEE259B-8ABB-4024-B5F4-F0DECEAE6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252" y="4632119"/>
            <a:ext cx="5298661" cy="73529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5D82080-97CC-495F-933D-EB4478EFEEA5}"/>
              </a:ext>
            </a:extLst>
          </p:cNvPr>
          <p:cNvSpPr/>
          <p:nvPr/>
        </p:nvSpPr>
        <p:spPr>
          <a:xfrm>
            <a:off x="3497176" y="4607561"/>
            <a:ext cx="914400" cy="211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84D3007A-91C1-4BE6-B907-CBB4F8D5D8BC}"/>
              </a:ext>
            </a:extLst>
          </p:cNvPr>
          <p:cNvSpPr txBox="1"/>
          <p:nvPr/>
        </p:nvSpPr>
        <p:spPr>
          <a:xfrm>
            <a:off x="988368" y="5106672"/>
            <a:ext cx="102152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也可以扩展到半监督的场景：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C9DC08-4DC2-44AC-B070-0565DBEE8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66" y="5605783"/>
            <a:ext cx="2728432" cy="6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44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C42732-12A2-40D3-976E-5913BD6B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68" y="2395875"/>
            <a:ext cx="10332464" cy="25388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2CA1641-EBB2-4891-9781-57D5C4B055B7}"/>
              </a:ext>
            </a:extLst>
          </p:cNvPr>
          <p:cNvSpPr/>
          <p:nvPr/>
        </p:nvSpPr>
        <p:spPr>
          <a:xfrm>
            <a:off x="9628094" y="2489627"/>
            <a:ext cx="722299" cy="345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DAE63C-718C-4B31-A56B-39DA9213BD9C}"/>
              </a:ext>
            </a:extLst>
          </p:cNvPr>
          <p:cNvSpPr/>
          <p:nvPr/>
        </p:nvSpPr>
        <p:spPr>
          <a:xfrm>
            <a:off x="6210733" y="2489626"/>
            <a:ext cx="1450249" cy="345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81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C42732-12A2-40D3-976E-5913BD6B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68" y="2395875"/>
            <a:ext cx="10332464" cy="25388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F7210F-BEB4-43BD-B7DA-3C6DC1F43342}"/>
              </a:ext>
            </a:extLst>
          </p:cNvPr>
          <p:cNvSpPr/>
          <p:nvPr/>
        </p:nvSpPr>
        <p:spPr>
          <a:xfrm>
            <a:off x="7007839" y="3135724"/>
            <a:ext cx="683879" cy="1198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CA1641-EBB2-4891-9781-57D5C4B055B7}"/>
              </a:ext>
            </a:extLst>
          </p:cNvPr>
          <p:cNvSpPr/>
          <p:nvPr/>
        </p:nvSpPr>
        <p:spPr>
          <a:xfrm>
            <a:off x="10065444" y="3135723"/>
            <a:ext cx="753676" cy="119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711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C42732-12A2-40D3-976E-5913BD6B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68" y="2395875"/>
            <a:ext cx="10332464" cy="25388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F7210F-BEB4-43BD-B7DA-3C6DC1F43342}"/>
              </a:ext>
            </a:extLst>
          </p:cNvPr>
          <p:cNvSpPr/>
          <p:nvPr/>
        </p:nvSpPr>
        <p:spPr>
          <a:xfrm>
            <a:off x="8122024" y="3749808"/>
            <a:ext cx="683879" cy="26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CA1641-EBB2-4891-9781-57D5C4B055B7}"/>
              </a:ext>
            </a:extLst>
          </p:cNvPr>
          <p:cNvSpPr/>
          <p:nvPr/>
        </p:nvSpPr>
        <p:spPr>
          <a:xfrm>
            <a:off x="9273988" y="4009785"/>
            <a:ext cx="1491343" cy="324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87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C36981-A448-44C7-97F9-8B2EF3AE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762" y="2026523"/>
            <a:ext cx="7762475" cy="41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42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Learning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4C81E3-905E-446F-ABB0-270353E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6" y="1068391"/>
            <a:ext cx="3368848" cy="8594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2C8257-4252-4FED-8C13-CF5A4F7D4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9" y="1851853"/>
            <a:ext cx="10959562" cy="36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4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Scheme: How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1F4D85C-C35D-4EC5-A3F8-8A29EFFA8617}"/>
              </a:ext>
            </a:extLst>
          </p:cNvPr>
          <p:cNvSpPr txBox="1"/>
          <p:nvPr/>
        </p:nvSpPr>
        <p:spPr>
          <a:xfrm>
            <a:off x="483526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Teacher Assistant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Mutual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Self-distillation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907270-6787-4EE4-9151-7B332B74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80" y="1509288"/>
            <a:ext cx="4721421" cy="42836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6222CAD-CE96-41BA-AB9D-2BBAB50FBCBE}"/>
              </a:ext>
            </a:extLst>
          </p:cNvPr>
          <p:cNvSpPr/>
          <p:nvPr/>
        </p:nvSpPr>
        <p:spPr>
          <a:xfrm>
            <a:off x="6163019" y="4168587"/>
            <a:ext cx="4783742" cy="1624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What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BD9D16A-E24D-4F52-8F42-942406EB58E7}"/>
              </a:ext>
            </a:extLst>
          </p:cNvPr>
          <p:cNvSpPr txBox="1"/>
          <p:nvPr/>
        </p:nvSpPr>
        <p:spPr>
          <a:xfrm>
            <a:off x="673913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Response-based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Feature-based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Relation-based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4172017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Self-distillation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E9F6147-2119-4620-98F0-9E4580FE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880354"/>
            <a:ext cx="9710057" cy="1122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732D64-0648-4C3C-8D30-2ABBC793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503" y="2003033"/>
            <a:ext cx="3978991" cy="4552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EDD2D3-2EA3-4AFD-94C4-6B4FBEA7E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69" y="3374103"/>
            <a:ext cx="3469856" cy="13255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E0F9C06-7070-45D9-9360-1809736B7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494" y="3605907"/>
            <a:ext cx="3831353" cy="6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8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Self-distillation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E9F6147-2119-4620-98F0-9E4580FE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1284427"/>
            <a:ext cx="9710057" cy="112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9BB3D-BD6E-4EC2-9DA7-0F17C6742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50" y="2407106"/>
            <a:ext cx="9953297" cy="36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2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Self-distillation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E9F6147-2119-4620-98F0-9E4580FE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1053413"/>
            <a:ext cx="9710057" cy="112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46B5AE-0747-45DC-8B03-EDC4B963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65" y="2176092"/>
            <a:ext cx="8131668" cy="44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3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Self-distillation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E9F6147-2119-4620-98F0-9E4580FE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1284427"/>
            <a:ext cx="9710057" cy="1122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4D1B1C-C4FE-465E-900F-A0871E84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7" y="2707860"/>
            <a:ext cx="5018065" cy="34860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CC637-F55B-4E7B-B8B8-4845EC547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140" y="2625759"/>
            <a:ext cx="5069455" cy="36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564135" y="2518109"/>
            <a:ext cx="5614382" cy="62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034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998" b="1" dirty="0">
                <a:solidFill>
                  <a:srgbClr val="FDCB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Discussions</a:t>
            </a:r>
            <a:endParaRPr lang="zh-CN" altLang="en-US" sz="3998" b="1" dirty="0">
              <a:solidFill>
                <a:srgbClr val="FDCB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0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739">
        <p:cut/>
      </p:transition>
    </mc:Choice>
    <mc:Fallback xmlns="">
      <p:transition advTm="15739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  <p:extLst>
    <p:ext uri="{E180D4A7-C9FB-4DFB-919C-405C955672EB}">
      <p14:showEvtLst xmlns:p14="http://schemas.microsoft.com/office/powerpoint/2010/main">
        <p14:playEvt time="1333" objId="3"/>
        <p14:stopEvt time="15739" objId="3"/>
      </p14:showEvt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CCC0D1D-4CE9-4FDD-9B18-B058BEADD6D4}"/>
              </a:ext>
            </a:extLst>
          </p:cNvPr>
          <p:cNvSpPr txBox="1"/>
          <p:nvPr/>
        </p:nvSpPr>
        <p:spPr>
          <a:xfrm>
            <a:off x="483526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BERT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Training Efficiency &amp; Adaptivity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KD Beyond Model Compression</a:t>
            </a:r>
          </a:p>
        </p:txBody>
      </p:sp>
    </p:spTree>
    <p:extLst>
      <p:ext uri="{BB962C8B-B14F-4D97-AF65-F5344CB8AC3E}">
        <p14:creationId xmlns:p14="http://schemas.microsoft.com/office/powerpoint/2010/main" val="2996763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CCC0D1D-4CE9-4FDD-9B18-B058BEADD6D4}"/>
              </a:ext>
            </a:extLst>
          </p:cNvPr>
          <p:cNvSpPr txBox="1"/>
          <p:nvPr/>
        </p:nvSpPr>
        <p:spPr>
          <a:xfrm>
            <a:off x="483526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BERT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Training Efficiency &amp; Adaptivity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KD Beyond Model Compression</a:t>
            </a:r>
          </a:p>
        </p:txBody>
      </p:sp>
    </p:spTree>
    <p:extLst>
      <p:ext uri="{BB962C8B-B14F-4D97-AF65-F5344CB8AC3E}">
        <p14:creationId xmlns:p14="http://schemas.microsoft.com/office/powerpoint/2010/main" val="1582150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Knowledge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05728D5-1AD2-46FE-835E-7DF8E0CB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77" y="1833816"/>
            <a:ext cx="6274245" cy="41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2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CCC0D1D-4CE9-4FDD-9B18-B058BEADD6D4}"/>
              </a:ext>
            </a:extLst>
          </p:cNvPr>
          <p:cNvSpPr txBox="1"/>
          <p:nvPr/>
        </p:nvSpPr>
        <p:spPr>
          <a:xfrm>
            <a:off x="483526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BERT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Training Efficiency &amp; Adaptivity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KD Beyond Model Compression</a:t>
            </a:r>
          </a:p>
        </p:txBody>
      </p:sp>
    </p:spTree>
    <p:extLst>
      <p:ext uri="{BB962C8B-B14F-4D97-AF65-F5344CB8AC3E}">
        <p14:creationId xmlns:p14="http://schemas.microsoft.com/office/powerpoint/2010/main" val="238460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Efficiency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6FE99F5-EE29-4DD4-95F9-723AB086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10" y="2883612"/>
            <a:ext cx="8798779" cy="17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0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What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2D26B8B-9DAC-498F-9837-D72B655B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34" y="1284427"/>
            <a:ext cx="7717931" cy="5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2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Efficiency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DC2D779-1209-4E12-9F5D-E1278AF4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65" y="2249940"/>
            <a:ext cx="6839270" cy="31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5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Efficiency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74585C1-33E2-4792-8B4F-F24A5DC29D7B}"/>
              </a:ext>
            </a:extLst>
          </p:cNvPr>
          <p:cNvSpPr/>
          <p:nvPr/>
        </p:nvSpPr>
        <p:spPr>
          <a:xfrm>
            <a:off x="2595922" y="2405103"/>
            <a:ext cx="7000155" cy="2966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00721A79-C0E2-4474-80BA-199EF5041E30}"/>
              </a:ext>
            </a:extLst>
          </p:cNvPr>
          <p:cNvSpPr/>
          <p:nvPr/>
        </p:nvSpPr>
        <p:spPr>
          <a:xfrm rot="16200000">
            <a:off x="8957982" y="4782029"/>
            <a:ext cx="195943" cy="1178217"/>
          </a:xfrm>
          <a:prstGeom prst="upArrow">
            <a:avLst/>
          </a:prstGeom>
          <a:solidFill>
            <a:srgbClr val="C00000"/>
          </a:solidFill>
          <a:ln>
            <a:solidFill>
              <a:srgbClr val="AE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EA7E1A40-AF30-4983-9071-5FAAC77FF36A}"/>
              </a:ext>
            </a:extLst>
          </p:cNvPr>
          <p:cNvSpPr/>
          <p:nvPr/>
        </p:nvSpPr>
        <p:spPr>
          <a:xfrm>
            <a:off x="9498105" y="4192921"/>
            <a:ext cx="195943" cy="1178217"/>
          </a:xfrm>
          <a:prstGeom prst="upArrow">
            <a:avLst/>
          </a:prstGeom>
          <a:solidFill>
            <a:srgbClr val="C00000"/>
          </a:solidFill>
          <a:ln>
            <a:solidFill>
              <a:srgbClr val="AE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B316A8-414E-426E-AE1F-4585AB133AB1}"/>
              </a:ext>
            </a:extLst>
          </p:cNvPr>
          <p:cNvSpPr/>
          <p:nvPr/>
        </p:nvSpPr>
        <p:spPr>
          <a:xfrm>
            <a:off x="7079326" y="2968570"/>
            <a:ext cx="233538" cy="253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468DD3-5B6D-4E98-B1F8-DD39F8CBFF71}"/>
              </a:ext>
            </a:extLst>
          </p:cNvPr>
          <p:cNvSpPr txBox="1"/>
          <p:nvPr/>
        </p:nvSpPr>
        <p:spPr>
          <a:xfrm>
            <a:off x="4738504" y="5460790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Task-specific Training Time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5315B7-6D27-4181-A7CE-C7F99473F529}"/>
              </a:ext>
            </a:extLst>
          </p:cNvPr>
          <p:cNvSpPr txBox="1"/>
          <p:nvPr/>
        </p:nvSpPr>
        <p:spPr>
          <a:xfrm rot="16200000">
            <a:off x="1424834" y="379024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4F4DB2-7538-47D3-8A12-DF6A389BFBAC}"/>
              </a:ext>
            </a:extLst>
          </p:cNvPr>
          <p:cNvSpPr txBox="1"/>
          <p:nvPr/>
        </p:nvSpPr>
        <p:spPr>
          <a:xfrm>
            <a:off x="9694048" y="40949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Higher is better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E82C42-623A-48A5-8E1C-0851E5283716}"/>
              </a:ext>
            </a:extLst>
          </p:cNvPr>
          <p:cNvSpPr txBox="1"/>
          <p:nvPr/>
        </p:nvSpPr>
        <p:spPr>
          <a:xfrm>
            <a:off x="8181354" y="554452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Lower is better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A4465E-18F7-482A-A4E3-8A4B4443D64D}"/>
              </a:ext>
            </a:extLst>
          </p:cNvPr>
          <p:cNvSpPr txBox="1"/>
          <p:nvPr/>
        </p:nvSpPr>
        <p:spPr>
          <a:xfrm>
            <a:off x="6726062" y="2572394"/>
            <a:ext cx="940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0C4994"/>
                </a:solidFill>
              </a:rPr>
              <a:t>TinyBert</a:t>
            </a:r>
            <a:endParaRPr lang="zh-CN" altLang="en-US" sz="1600" dirty="0">
              <a:solidFill>
                <a:srgbClr val="0C4994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540D556-84B7-4DE7-8CD1-12BA759B479B}"/>
              </a:ext>
            </a:extLst>
          </p:cNvPr>
          <p:cNvSpPr/>
          <p:nvPr/>
        </p:nvSpPr>
        <p:spPr>
          <a:xfrm>
            <a:off x="4255574" y="2841783"/>
            <a:ext cx="233538" cy="25357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B45382-5493-4BCD-88B8-F2CCB35F0E22}"/>
              </a:ext>
            </a:extLst>
          </p:cNvPr>
          <p:cNvSpPr txBox="1"/>
          <p:nvPr/>
        </p:nvSpPr>
        <p:spPr>
          <a:xfrm>
            <a:off x="3790292" y="243753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00B050"/>
                </a:solidFill>
              </a:rPr>
              <a:t>MobileBert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FA5F1E-1579-4C06-A25C-A19BD04F896B}"/>
              </a:ext>
            </a:extLst>
          </p:cNvPr>
          <p:cNvSpPr/>
          <p:nvPr/>
        </p:nvSpPr>
        <p:spPr>
          <a:xfrm>
            <a:off x="4179663" y="3587340"/>
            <a:ext cx="433716" cy="476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C9A623-C567-4ADD-8CEF-204F2819EFDD}"/>
              </a:ext>
            </a:extLst>
          </p:cNvPr>
          <p:cNvSpPr txBox="1"/>
          <p:nvPr/>
        </p:nvSpPr>
        <p:spPr>
          <a:xfrm>
            <a:off x="3973970" y="3248786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MiniLM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91C0EA8-2054-41D6-980F-7CFAEF124220}"/>
              </a:ext>
            </a:extLst>
          </p:cNvPr>
          <p:cNvSpPr/>
          <p:nvPr/>
        </p:nvSpPr>
        <p:spPr>
          <a:xfrm>
            <a:off x="4689928" y="4567678"/>
            <a:ext cx="433716" cy="47663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E1CCEB-5B85-447B-9BFE-FB1827DD9D0E}"/>
              </a:ext>
            </a:extLst>
          </p:cNvPr>
          <p:cNvSpPr txBox="1"/>
          <p:nvPr/>
        </p:nvSpPr>
        <p:spPr>
          <a:xfrm>
            <a:off x="4321046" y="420972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FFC000"/>
                </a:solidFill>
              </a:rPr>
              <a:t>BertPKD</a:t>
            </a:r>
            <a:r>
              <a:rPr lang="en-US" altLang="zh-CN" sz="1600" dirty="0">
                <a:solidFill>
                  <a:srgbClr val="FFC000"/>
                </a:solidFill>
              </a:rPr>
              <a:t> 6L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F4D1DCB-EC1E-495B-9F8E-3731ECE6075D}"/>
              </a:ext>
            </a:extLst>
          </p:cNvPr>
          <p:cNvCxnSpPr>
            <a:stCxn id="31" idx="6"/>
            <a:endCxn id="12" idx="3"/>
          </p:cNvCxnSpPr>
          <p:nvPr/>
        </p:nvCxnSpPr>
        <p:spPr>
          <a:xfrm flipV="1">
            <a:off x="5123644" y="3185008"/>
            <a:ext cx="1989883" cy="1620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9A6AFC-8FDD-4585-8AA3-576F9431D918}"/>
              </a:ext>
            </a:extLst>
          </p:cNvPr>
          <p:cNvCxnSpPr>
            <a:cxnSpLocks/>
            <a:stCxn id="12" idx="2"/>
            <a:endCxn id="23" idx="6"/>
          </p:cNvCxnSpPr>
          <p:nvPr/>
        </p:nvCxnSpPr>
        <p:spPr>
          <a:xfrm flipH="1" flipV="1">
            <a:off x="4489112" y="2968570"/>
            <a:ext cx="2590214" cy="1267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D19B957-827B-4153-96BA-8FCE9D4FBF80}"/>
              </a:ext>
            </a:extLst>
          </p:cNvPr>
          <p:cNvSpPr txBox="1"/>
          <p:nvPr/>
        </p:nvSpPr>
        <p:spPr>
          <a:xfrm rot="19184721">
            <a:off x="5148969" y="403890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better performance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A4A763A-B5B5-4B03-98B2-B47C72061C78}"/>
              </a:ext>
            </a:extLst>
          </p:cNvPr>
          <p:cNvSpPr txBox="1"/>
          <p:nvPr/>
        </p:nvSpPr>
        <p:spPr>
          <a:xfrm>
            <a:off x="4755732" y="262805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lower training time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9308155-CAAF-446F-83F4-E47ECF9689E1}"/>
              </a:ext>
            </a:extLst>
          </p:cNvPr>
          <p:cNvSpPr/>
          <p:nvPr/>
        </p:nvSpPr>
        <p:spPr>
          <a:xfrm>
            <a:off x="8121264" y="4799182"/>
            <a:ext cx="233538" cy="253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2C63E41-5E39-42E4-AC80-B7EE14F9824C}"/>
              </a:ext>
            </a:extLst>
          </p:cNvPr>
          <p:cNvSpPr/>
          <p:nvPr/>
        </p:nvSpPr>
        <p:spPr>
          <a:xfrm>
            <a:off x="8697268" y="4687654"/>
            <a:ext cx="433716" cy="4766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21417D2-8D97-4951-A8E3-0202627170E9}"/>
              </a:ext>
            </a:extLst>
          </p:cNvPr>
          <p:cNvSpPr txBox="1"/>
          <p:nvPr/>
        </p:nvSpPr>
        <p:spPr>
          <a:xfrm>
            <a:off x="7939626" y="4305227"/>
            <a:ext cx="52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15M</a:t>
            </a:r>
            <a:endParaRPr lang="zh-CN" altLang="en-US" sz="1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697C49-EA89-4B49-901D-956DDD354691}"/>
              </a:ext>
            </a:extLst>
          </p:cNvPr>
          <p:cNvSpPr txBox="1"/>
          <p:nvPr/>
        </p:nvSpPr>
        <p:spPr>
          <a:xfrm>
            <a:off x="8658291" y="4297330"/>
            <a:ext cx="52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66M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4463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6153C7B-EAFF-4D4F-8765-DB8BE72FA905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HAT, </a:t>
            </a:r>
            <a:r>
              <a:rPr lang="en-US" altLang="zh-CN" sz="2800" b="1" dirty="0" err="1"/>
              <a:t>DynaBERT</a:t>
            </a:r>
            <a:r>
              <a:rPr lang="en-US" altLang="zh-CN" sz="2800" b="1" dirty="0"/>
              <a:t>: Hardware Adaptive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9AE1E1-357B-4A77-8881-A4100C6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2007820"/>
            <a:ext cx="9868654" cy="3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54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6153C7B-EAFF-4D4F-8765-DB8BE72FA905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HAT, </a:t>
            </a:r>
            <a:r>
              <a:rPr lang="en-US" altLang="zh-CN" sz="2800" b="1" dirty="0" err="1"/>
              <a:t>DynaBERT</a:t>
            </a:r>
            <a:r>
              <a:rPr lang="en-US" altLang="zh-CN" sz="2800" b="1" dirty="0"/>
              <a:t>: Hardware Adaptive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9FFD7-0AA8-42B9-B3A3-A933789A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15" y="1964058"/>
            <a:ext cx="5276370" cy="41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6153C7B-EAFF-4D4F-8765-DB8BE72FA905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HAT, </a:t>
            </a:r>
            <a:r>
              <a:rPr lang="en-US" altLang="zh-CN" sz="2800" b="1" dirty="0" err="1"/>
              <a:t>DynaBERT</a:t>
            </a:r>
            <a:r>
              <a:rPr lang="en-US" altLang="zh-CN" sz="2800" b="1" dirty="0"/>
              <a:t>: Hardware Adaptive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763E91-0DFE-47F6-B11B-3810FA00C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9"/>
          <a:stretch/>
        </p:blipFill>
        <p:spPr>
          <a:xfrm>
            <a:off x="526322" y="2182583"/>
            <a:ext cx="5269647" cy="3486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ACE5E-6118-4F69-8D90-7D91DADE5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4"/>
          <a:stretch/>
        </p:blipFill>
        <p:spPr>
          <a:xfrm>
            <a:off x="6034502" y="2352510"/>
            <a:ext cx="5798884" cy="3146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13217D-785F-4612-9428-19D4B87850C3}"/>
                  </a:ext>
                </a:extLst>
              </p:cNvPr>
              <p:cNvSpPr txBox="1"/>
              <p:nvPr/>
            </p:nvSpPr>
            <p:spPr>
              <a:xfrm>
                <a:off x="1420711" y="5792099"/>
                <a:ext cx="3480867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HAT Sub-network number: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13217D-785F-4612-9428-19D4B8785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11" y="5792099"/>
                <a:ext cx="3480867" cy="372410"/>
              </a:xfrm>
              <a:prstGeom prst="rect">
                <a:avLst/>
              </a:prstGeom>
              <a:blipFill>
                <a:blip r:embed="rId5"/>
                <a:stretch>
                  <a:fillRect l="-1401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EF45146-F581-4AE1-A83E-6AD726C666AE}"/>
              </a:ext>
            </a:extLst>
          </p:cNvPr>
          <p:cNvSpPr txBox="1"/>
          <p:nvPr/>
        </p:nvSpPr>
        <p:spPr>
          <a:xfrm>
            <a:off x="7367265" y="5792099"/>
            <a:ext cx="3951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DynaBERT</a:t>
            </a:r>
            <a:r>
              <a:rPr lang="en-US" altLang="zh-CN" dirty="0"/>
              <a:t> </a:t>
            </a:r>
            <a:r>
              <a:rPr lang="en-US" altLang="zh-CN" sz="1800" dirty="0"/>
              <a:t>Sub-network number: 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037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74585C1-33E2-4792-8B4F-F24A5DC29D7B}"/>
              </a:ext>
            </a:extLst>
          </p:cNvPr>
          <p:cNvSpPr/>
          <p:nvPr/>
        </p:nvSpPr>
        <p:spPr>
          <a:xfrm>
            <a:off x="2595922" y="2405103"/>
            <a:ext cx="7000155" cy="2966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00721A79-C0E2-4474-80BA-199EF5041E30}"/>
              </a:ext>
            </a:extLst>
          </p:cNvPr>
          <p:cNvSpPr/>
          <p:nvPr/>
        </p:nvSpPr>
        <p:spPr>
          <a:xfrm rot="5400000">
            <a:off x="3087059" y="4784086"/>
            <a:ext cx="195943" cy="1178217"/>
          </a:xfrm>
          <a:prstGeom prst="upArrow">
            <a:avLst/>
          </a:prstGeom>
          <a:solidFill>
            <a:srgbClr val="C00000"/>
          </a:solidFill>
          <a:ln>
            <a:solidFill>
              <a:srgbClr val="AE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EA7E1A40-AF30-4983-9071-5FAAC77FF36A}"/>
              </a:ext>
            </a:extLst>
          </p:cNvPr>
          <p:cNvSpPr/>
          <p:nvPr/>
        </p:nvSpPr>
        <p:spPr>
          <a:xfrm>
            <a:off x="2503143" y="4242935"/>
            <a:ext cx="195943" cy="1178217"/>
          </a:xfrm>
          <a:prstGeom prst="upArrow">
            <a:avLst/>
          </a:prstGeom>
          <a:solidFill>
            <a:srgbClr val="C00000"/>
          </a:solidFill>
          <a:ln>
            <a:solidFill>
              <a:srgbClr val="AE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B316A8-414E-426E-AE1F-4585AB133AB1}"/>
              </a:ext>
            </a:extLst>
          </p:cNvPr>
          <p:cNvSpPr/>
          <p:nvPr/>
        </p:nvSpPr>
        <p:spPr>
          <a:xfrm>
            <a:off x="4189482" y="2841783"/>
            <a:ext cx="233538" cy="253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468DD3-5B6D-4E98-B1F8-DD39F8CBFF71}"/>
              </a:ext>
            </a:extLst>
          </p:cNvPr>
          <p:cNvSpPr txBox="1"/>
          <p:nvPr/>
        </p:nvSpPr>
        <p:spPr>
          <a:xfrm>
            <a:off x="5097641" y="5408363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Hardware Adaptivity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5315B7-6D27-4181-A7CE-C7F99473F529}"/>
              </a:ext>
            </a:extLst>
          </p:cNvPr>
          <p:cNvSpPr txBox="1"/>
          <p:nvPr/>
        </p:nvSpPr>
        <p:spPr>
          <a:xfrm rot="16200000">
            <a:off x="1424834" y="379024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4F4DB2-7538-47D3-8A12-DF6A389BFBAC}"/>
              </a:ext>
            </a:extLst>
          </p:cNvPr>
          <p:cNvSpPr txBox="1"/>
          <p:nvPr/>
        </p:nvSpPr>
        <p:spPr>
          <a:xfrm>
            <a:off x="803649" y="476807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Higher is better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E82C42-623A-48A5-8E1C-0851E5283716}"/>
              </a:ext>
            </a:extLst>
          </p:cNvPr>
          <p:cNvSpPr txBox="1"/>
          <p:nvPr/>
        </p:nvSpPr>
        <p:spPr>
          <a:xfrm>
            <a:off x="2430466" y="546154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Higher is better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A4465E-18F7-482A-A4E3-8A4B4443D64D}"/>
              </a:ext>
            </a:extLst>
          </p:cNvPr>
          <p:cNvSpPr txBox="1"/>
          <p:nvPr/>
        </p:nvSpPr>
        <p:spPr>
          <a:xfrm>
            <a:off x="3132533" y="2799291"/>
            <a:ext cx="940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0C4994"/>
                </a:solidFill>
              </a:rPr>
              <a:t>TinyBert</a:t>
            </a:r>
            <a:endParaRPr lang="zh-CN" altLang="en-US" sz="1600" dirty="0">
              <a:solidFill>
                <a:srgbClr val="0C4994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540D556-84B7-4DE7-8CD1-12BA759B479B}"/>
              </a:ext>
            </a:extLst>
          </p:cNvPr>
          <p:cNvSpPr/>
          <p:nvPr/>
        </p:nvSpPr>
        <p:spPr>
          <a:xfrm>
            <a:off x="4255574" y="2841783"/>
            <a:ext cx="233538" cy="25357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B45382-5493-4BCD-88B8-F2CCB35F0E22}"/>
              </a:ext>
            </a:extLst>
          </p:cNvPr>
          <p:cNvSpPr txBox="1"/>
          <p:nvPr/>
        </p:nvSpPr>
        <p:spPr>
          <a:xfrm>
            <a:off x="3790292" y="243753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00B050"/>
                </a:solidFill>
              </a:rPr>
              <a:t>MobileBert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91C0EA8-2054-41D6-980F-7CFAEF124220}"/>
              </a:ext>
            </a:extLst>
          </p:cNvPr>
          <p:cNvSpPr/>
          <p:nvPr/>
        </p:nvSpPr>
        <p:spPr>
          <a:xfrm>
            <a:off x="5896605" y="3574159"/>
            <a:ext cx="433716" cy="47663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E1CCEB-5B85-447B-9BFE-FB1827DD9D0E}"/>
              </a:ext>
            </a:extLst>
          </p:cNvPr>
          <p:cNvSpPr txBox="1"/>
          <p:nvPr/>
        </p:nvSpPr>
        <p:spPr>
          <a:xfrm>
            <a:off x="5593929" y="321699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FFC000"/>
                </a:solidFill>
              </a:rPr>
              <a:t>DynaBert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9308155-CAAF-446F-83F4-E47ECF9689E1}"/>
              </a:ext>
            </a:extLst>
          </p:cNvPr>
          <p:cNvSpPr/>
          <p:nvPr/>
        </p:nvSpPr>
        <p:spPr>
          <a:xfrm>
            <a:off x="8121264" y="4799182"/>
            <a:ext cx="233538" cy="253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2C63E41-5E39-42E4-AC80-B7EE14F9824C}"/>
              </a:ext>
            </a:extLst>
          </p:cNvPr>
          <p:cNvSpPr/>
          <p:nvPr/>
        </p:nvSpPr>
        <p:spPr>
          <a:xfrm>
            <a:off x="8697268" y="4687654"/>
            <a:ext cx="433716" cy="4766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21417D2-8D97-4951-A8E3-0202627170E9}"/>
              </a:ext>
            </a:extLst>
          </p:cNvPr>
          <p:cNvSpPr txBox="1"/>
          <p:nvPr/>
        </p:nvSpPr>
        <p:spPr>
          <a:xfrm>
            <a:off x="7939626" y="4305227"/>
            <a:ext cx="52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15M</a:t>
            </a:r>
            <a:endParaRPr lang="zh-CN" altLang="en-US" sz="1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697C49-EA89-4B49-901D-956DDD354691}"/>
              </a:ext>
            </a:extLst>
          </p:cNvPr>
          <p:cNvSpPr txBox="1"/>
          <p:nvPr/>
        </p:nvSpPr>
        <p:spPr>
          <a:xfrm>
            <a:off x="8658291" y="4297330"/>
            <a:ext cx="52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34M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890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93C2C10-4DE4-4F05-AEE4-40307831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38" y="1982910"/>
            <a:ext cx="9148123" cy="43573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B7E61A-61CE-44FF-83DE-E23CBB27DA74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/>
              <a:t>FastBERT</a:t>
            </a:r>
            <a:r>
              <a:rPr lang="en-US" altLang="zh-CN" sz="2800" b="1" dirty="0"/>
              <a:t>: Inference Time Adaptive</a:t>
            </a:r>
            <a:endParaRPr lang="zh-CN" altLang="en-US" sz="2800" b="1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2AD6907-965B-4873-B605-32280BFB3723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35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93C2C10-4DE4-4F05-AEE4-40307831E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59"/>
          <a:stretch/>
        </p:blipFill>
        <p:spPr>
          <a:xfrm>
            <a:off x="6489045" y="1901286"/>
            <a:ext cx="3782079" cy="4798703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6D2614E8-E323-4FBF-B6D1-2308D848D673}"/>
              </a:ext>
            </a:extLst>
          </p:cNvPr>
          <p:cNvSpPr txBox="1"/>
          <p:nvPr/>
        </p:nvSpPr>
        <p:spPr>
          <a:xfrm>
            <a:off x="709195" y="2560285"/>
            <a:ext cx="5547091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训练流程：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1</a:t>
            </a:r>
            <a:r>
              <a:rPr lang="zh-CN" altLang="en-US" sz="2000" dirty="0">
                <a:latin typeface="Cambria Math" panose="02040503050406030204" pitchFamily="18" charset="0"/>
              </a:rPr>
              <a:t>、在大规模无标注语料上预训练</a:t>
            </a:r>
            <a:r>
              <a:rPr lang="en-US" altLang="zh-CN" sz="2000" dirty="0">
                <a:latin typeface="Cambria Math" panose="02040503050406030204" pitchFamily="18" charset="0"/>
              </a:rPr>
              <a:t>BERT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2</a:t>
            </a:r>
            <a:r>
              <a:rPr lang="zh-CN" altLang="en-US" sz="2000" dirty="0">
                <a:latin typeface="Cambria Math" panose="02040503050406030204" pitchFamily="18" charset="0"/>
              </a:rPr>
              <a:t>、在特定任务数据集上</a:t>
            </a:r>
            <a:r>
              <a:rPr lang="en-US" altLang="zh-CN" sz="2000" dirty="0">
                <a:latin typeface="Cambria Math" panose="02040503050406030204" pitchFamily="18" charset="0"/>
              </a:rPr>
              <a:t>Fine-tune Backbone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3</a:t>
            </a:r>
            <a:r>
              <a:rPr lang="zh-CN" altLang="en-US" sz="2000" dirty="0">
                <a:latin typeface="Cambria Math" panose="02040503050406030204" pitchFamily="18" charset="0"/>
              </a:rPr>
              <a:t>、固定</a:t>
            </a:r>
            <a:r>
              <a:rPr lang="en-US" altLang="zh-CN" sz="2000" dirty="0">
                <a:latin typeface="Cambria Math" panose="02040503050406030204" pitchFamily="18" charset="0"/>
              </a:rPr>
              <a:t>Backbone</a:t>
            </a:r>
            <a:r>
              <a:rPr lang="zh-CN" altLang="en-US" sz="2000" dirty="0">
                <a:latin typeface="Cambria Math" panose="02040503050406030204" pitchFamily="18" charset="0"/>
              </a:rPr>
              <a:t>，训练</a:t>
            </a:r>
            <a:r>
              <a:rPr lang="en-US" altLang="zh-CN" sz="2000" dirty="0">
                <a:latin typeface="Cambria Math" panose="02040503050406030204" pitchFamily="18" charset="0"/>
              </a:rPr>
              <a:t>student classifier0~L-2</a:t>
            </a:r>
            <a:r>
              <a:rPr lang="zh-CN" altLang="en-US" sz="2000" dirty="0">
                <a:latin typeface="Cambria Math" panose="02040503050406030204" pitchFamily="18" charset="0"/>
              </a:rPr>
              <a:t>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F2DE66-FF36-48B0-B45F-6F56C4E9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33" y="4507791"/>
            <a:ext cx="3979529" cy="733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6146E6-0705-4407-B1E3-B42606B47229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/>
              <a:t>FastBERT</a:t>
            </a:r>
            <a:r>
              <a:rPr lang="en-US" altLang="zh-CN" sz="2800" b="1" dirty="0"/>
              <a:t>: Inference Time Adaptive</a:t>
            </a:r>
            <a:endParaRPr lang="zh-CN" altLang="en-US" sz="2800" b="1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71279D5-ABCF-4FCA-AF13-7D6459A7CA82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4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A2B350E-878A-4169-BC46-1A8B604FE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9"/>
          <a:stretch/>
        </p:blipFill>
        <p:spPr>
          <a:xfrm>
            <a:off x="2493750" y="1506070"/>
            <a:ext cx="7204497" cy="51290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2FA01B-7860-44DC-A4BC-BEBC3F922C44}"/>
              </a:ext>
            </a:extLst>
          </p:cNvPr>
          <p:cNvSpPr txBox="1"/>
          <p:nvPr/>
        </p:nvSpPr>
        <p:spPr>
          <a:xfrm>
            <a:off x="770308" y="1065901"/>
            <a:ext cx="107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/>
              <a:t>FastBERT</a:t>
            </a:r>
            <a:r>
              <a:rPr lang="en-US" altLang="zh-CN" sz="2800" b="1" dirty="0"/>
              <a:t>: Inference Time Adaptive</a:t>
            </a:r>
            <a:endParaRPr lang="zh-CN" altLang="en-US" sz="2800" b="1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74CE4CB-E59C-4DB6-BDE8-69C154EF02BB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Adaptivity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189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CCC0D1D-4CE9-4FDD-9B18-B058BEADD6D4}"/>
              </a:ext>
            </a:extLst>
          </p:cNvPr>
          <p:cNvSpPr txBox="1"/>
          <p:nvPr/>
        </p:nvSpPr>
        <p:spPr>
          <a:xfrm>
            <a:off x="483526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BERT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Training Efficiency &amp; Adaptivity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KD Beyond Model Compression</a:t>
            </a:r>
          </a:p>
        </p:txBody>
      </p:sp>
    </p:spTree>
    <p:extLst>
      <p:ext uri="{BB962C8B-B14F-4D97-AF65-F5344CB8AC3E}">
        <p14:creationId xmlns:p14="http://schemas.microsoft.com/office/powerpoint/2010/main" val="305916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What to distill?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BD9D16A-E24D-4F52-8F42-942406EB58E7}"/>
              </a:ext>
            </a:extLst>
          </p:cNvPr>
          <p:cNvSpPr txBox="1"/>
          <p:nvPr/>
        </p:nvSpPr>
        <p:spPr>
          <a:xfrm>
            <a:off x="673913" y="2584794"/>
            <a:ext cx="1084417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Response-based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Feature-based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Relation-based Knowledge</a:t>
            </a:r>
          </a:p>
        </p:txBody>
      </p:sp>
    </p:spTree>
    <p:extLst>
      <p:ext uri="{BB962C8B-B14F-4D97-AF65-F5344CB8AC3E}">
        <p14:creationId xmlns:p14="http://schemas.microsoft.com/office/powerpoint/2010/main" val="40591244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Beyond Model Compression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888663-16A3-44CD-AE54-480B3B03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374" y="1916542"/>
            <a:ext cx="9158888" cy="50051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6A6565-1869-4E78-9947-5E97B7F75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438" y="1243743"/>
            <a:ext cx="9303124" cy="5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54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Beyond Model Compression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05203C-9366-4F9A-8200-51CAD4BD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9" y="1051825"/>
            <a:ext cx="7243482" cy="97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65918D-D91B-4C76-A211-E30749AAF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18" y="3072897"/>
            <a:ext cx="5162003" cy="2262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4827D5-1643-4C86-B158-C8AC211EE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120" y="3072897"/>
            <a:ext cx="5395444" cy="22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16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Beyond Model Compression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05203C-9366-4F9A-8200-51CAD4BD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9" y="1051825"/>
            <a:ext cx="7243482" cy="975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1AB4EF-7F43-4480-B22C-958999FEA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87" y="2206590"/>
            <a:ext cx="9854426" cy="37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Beyond Model Compression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705203C-9366-4F9A-8200-51CAD4BD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9" y="1051825"/>
            <a:ext cx="7243482" cy="975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83781B-7E33-483F-8163-41804C05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18" y="2222516"/>
            <a:ext cx="5900763" cy="38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6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FC35F5F-F611-4BA1-9112-102C206829EB}"/>
              </a:ext>
            </a:extLst>
          </p:cNvPr>
          <p:cNvSpPr txBox="1"/>
          <p:nvPr/>
        </p:nvSpPr>
        <p:spPr>
          <a:xfrm>
            <a:off x="709195" y="2007002"/>
            <a:ext cx="184731" cy="577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C980BF-D89D-4788-A8CC-C093D0ED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71" y="1945678"/>
            <a:ext cx="2307045" cy="769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7F7986-CA33-4CA7-8213-9605628C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42" y="3080775"/>
            <a:ext cx="6106440" cy="9227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F27C93-2CF6-4216-AE0D-B05DF662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5" y="4369608"/>
            <a:ext cx="4495801" cy="743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3E8247C-DE89-4DF8-878A-BC6A624B5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208" y="5492433"/>
            <a:ext cx="4071570" cy="87124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AAACEFC-CED2-4E37-B56C-0F6DEDB0C7E6}"/>
              </a:ext>
            </a:extLst>
          </p:cNvPr>
          <p:cNvSpPr txBox="1">
            <a:spLocks/>
          </p:cNvSpPr>
          <p:nvPr/>
        </p:nvSpPr>
        <p:spPr>
          <a:xfrm>
            <a:off x="165662" y="-411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Response-based Knowledge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561AD6-0F33-43EA-B2C6-58D56E165931}"/>
              </a:ext>
            </a:extLst>
          </p:cNvPr>
          <p:cNvSpPr txBox="1"/>
          <p:nvPr/>
        </p:nvSpPr>
        <p:spPr>
          <a:xfrm>
            <a:off x="1161288" y="1507891"/>
            <a:ext cx="2550698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模型预测概率分布：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B7CBD-9DF2-4B56-BA07-2A1589F6BB44}"/>
              </a:ext>
            </a:extLst>
          </p:cNvPr>
          <p:cNvSpPr txBox="1"/>
          <p:nvPr/>
        </p:nvSpPr>
        <p:spPr>
          <a:xfrm>
            <a:off x="1183654" y="2653369"/>
            <a:ext cx="5943615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计算</a:t>
            </a:r>
            <a:r>
              <a:rPr lang="en-US" altLang="zh-CN" sz="2000" dirty="0">
                <a:latin typeface="Cambria Math" panose="02040503050406030204" pitchFamily="18" charset="0"/>
              </a:rPr>
              <a:t>teacher</a:t>
            </a:r>
            <a:r>
              <a:rPr lang="zh-CN" altLang="en-US" sz="2000" dirty="0">
                <a:latin typeface="Cambria Math" panose="02040503050406030204" pitchFamily="18" charset="0"/>
              </a:rPr>
              <a:t>预测分布和</a:t>
            </a: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预测分布的交叉熵：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E53553-73AA-4E33-AA82-C8C09E51E690}"/>
              </a:ext>
            </a:extLst>
          </p:cNvPr>
          <p:cNvSpPr txBox="1"/>
          <p:nvPr/>
        </p:nvSpPr>
        <p:spPr>
          <a:xfrm>
            <a:off x="1183654" y="3798847"/>
            <a:ext cx="6415987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ambria Math" panose="02040503050406030204" pitchFamily="18" charset="0"/>
              </a:rPr>
              <a:t>student</a:t>
            </a:r>
            <a:r>
              <a:rPr lang="zh-CN" altLang="en-US" sz="2000" dirty="0">
                <a:latin typeface="Cambria Math" panose="02040503050406030204" pitchFamily="18" charset="0"/>
              </a:rPr>
              <a:t>预测概率分布与</a:t>
            </a:r>
            <a:r>
              <a:rPr lang="en-US" altLang="zh-CN" sz="2000" dirty="0">
                <a:latin typeface="Cambria Math" panose="02040503050406030204" pitchFamily="18" charset="0"/>
              </a:rPr>
              <a:t>ground-truth one-hot</a:t>
            </a:r>
            <a:r>
              <a:rPr lang="zh-CN" altLang="en-US" sz="2000" dirty="0">
                <a:latin typeface="Cambria Math" panose="02040503050406030204" pitchFamily="18" charset="0"/>
              </a:rPr>
              <a:t>的交叉熵：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F864AE-4241-4F44-ABB8-631EFAB60F74}"/>
              </a:ext>
            </a:extLst>
          </p:cNvPr>
          <p:cNvSpPr txBox="1"/>
          <p:nvPr/>
        </p:nvSpPr>
        <p:spPr>
          <a:xfrm>
            <a:off x="1183654" y="4863452"/>
            <a:ext cx="2542684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ambria Math" panose="02040503050406030204" pitchFamily="18" charset="0"/>
              </a:rPr>
              <a:t>结合两个交叉熵</a:t>
            </a:r>
            <a:r>
              <a:rPr lang="en-US" altLang="zh-CN" sz="2000" dirty="0">
                <a:latin typeface="Cambria Math" panose="02040503050406030204" pitchFamily="18" charset="0"/>
              </a:rPr>
              <a:t>Loss:</a:t>
            </a:r>
          </a:p>
        </p:txBody>
      </p:sp>
    </p:spTree>
    <p:extLst>
      <p:ext uri="{BB962C8B-B14F-4D97-AF65-F5344CB8AC3E}">
        <p14:creationId xmlns:p14="http://schemas.microsoft.com/office/powerpoint/2010/main" val="2008963613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4534</TotalTime>
  <Words>1113</Words>
  <Application>Microsoft Office PowerPoint</Application>
  <PresentationFormat>宽屏</PresentationFormat>
  <Paragraphs>331</Paragraphs>
  <Slides>84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1" baseType="lpstr">
      <vt:lpstr>等线</vt:lpstr>
      <vt:lpstr>微软雅黑</vt:lpstr>
      <vt:lpstr>Arial</vt:lpstr>
      <vt:lpstr>Cambria Math</vt:lpstr>
      <vt:lpstr>Impact</vt:lpstr>
      <vt:lpstr>Times New Roman</vt:lpstr>
      <vt:lpstr>A000120140530A99PPBG</vt:lpstr>
      <vt:lpstr>知识蒸馏</vt:lpstr>
      <vt:lpstr>PowerPoint 演示文稿</vt:lpstr>
      <vt:lpstr>PowerPoint 演示文稿</vt:lpstr>
      <vt:lpstr>KD Background</vt:lpstr>
      <vt:lpstr>PowerPoint 演示文稿</vt:lpstr>
      <vt:lpstr>Knowledge: What to distill?</vt:lpstr>
      <vt:lpstr>Knowledge: What to distill?</vt:lpstr>
      <vt:lpstr>Knowledge: What to distill?</vt:lpstr>
      <vt:lpstr>PowerPoint 演示文稿</vt:lpstr>
      <vt:lpstr>PowerPoint 演示文稿</vt:lpstr>
      <vt:lpstr>PowerPoint 演示文稿</vt:lpstr>
      <vt:lpstr>Knowledge: What to distill?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Feature-based Knowledge</vt:lpstr>
      <vt:lpstr>Knowledge: What to distill?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Relation-based Knowledge</vt:lpstr>
      <vt:lpstr>PowerPoint 演示文稿</vt:lpstr>
      <vt:lpstr>KD Scheme: How to distill?</vt:lpstr>
      <vt:lpstr>KD Scheme: How to distill?</vt:lpstr>
      <vt:lpstr>Teacher Assistant</vt:lpstr>
      <vt:lpstr>Teacher Assistant</vt:lpstr>
      <vt:lpstr>Teacher Assistant</vt:lpstr>
      <vt:lpstr>Teacher Assistant</vt:lpstr>
      <vt:lpstr>Teacher Assistant</vt:lpstr>
      <vt:lpstr>KD Scheme: How to distill?</vt:lpstr>
      <vt:lpstr>Mutual Learning</vt:lpstr>
      <vt:lpstr>Mutual Learning</vt:lpstr>
      <vt:lpstr>Mutual Learning</vt:lpstr>
      <vt:lpstr>Mutual Learning</vt:lpstr>
      <vt:lpstr>Mutual Learning</vt:lpstr>
      <vt:lpstr>Mutual Learning</vt:lpstr>
      <vt:lpstr>Mutual Learning</vt:lpstr>
      <vt:lpstr>KD Scheme: How to distill?</vt:lpstr>
      <vt:lpstr>Self-distillation</vt:lpstr>
      <vt:lpstr>Self-distillation</vt:lpstr>
      <vt:lpstr>Self-distillation</vt:lpstr>
      <vt:lpstr>Self-distillation</vt:lpstr>
      <vt:lpstr>PowerPoint 演示文稿</vt:lpstr>
      <vt:lpstr>Discussions</vt:lpstr>
      <vt:lpstr>Discussions</vt:lpstr>
      <vt:lpstr>BERT Knowledge</vt:lpstr>
      <vt:lpstr>Discussions</vt:lpstr>
      <vt:lpstr>Training Efficiency </vt:lpstr>
      <vt:lpstr>Training Efficiency </vt:lpstr>
      <vt:lpstr>Training Efficiency </vt:lpstr>
      <vt:lpstr>Adaptivity</vt:lpstr>
      <vt:lpstr>Adaptivity</vt:lpstr>
      <vt:lpstr>Adaptivity</vt:lpstr>
      <vt:lpstr>Adaptivity</vt:lpstr>
      <vt:lpstr>PowerPoint 演示文稿</vt:lpstr>
      <vt:lpstr>PowerPoint 演示文稿</vt:lpstr>
      <vt:lpstr>PowerPoint 演示文稿</vt:lpstr>
      <vt:lpstr>Discussions</vt:lpstr>
      <vt:lpstr>KD Beyond Model Compression</vt:lpstr>
      <vt:lpstr>KD Beyond Model Compression</vt:lpstr>
      <vt:lpstr>KD Beyond Model Compression</vt:lpstr>
      <vt:lpstr>KD Beyond Model Compression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Liu Yuanxin</cp:lastModifiedBy>
  <cp:revision>941</cp:revision>
  <dcterms:created xsi:type="dcterms:W3CDTF">2018-08-10T09:41:38Z</dcterms:created>
  <dcterms:modified xsi:type="dcterms:W3CDTF">2020-09-22T05:13:12Z</dcterms:modified>
</cp:coreProperties>
</file>